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notesMasterIdLst>
    <p:notesMasterId r:id="rId12"/>
  </p:notesMasterIdLst>
  <p:sldSz cx="14630400" cy="8229600"/>
  <p:notesSz cx="8229600" cy="14630400"/>
  <p:embeddedFontLst>
    <p:embeddedFont>
      <p:font typeface="Bricolage Grotesque Extra Bold"/>
      <p:regular r:id="rId17"/>
    </p:embeddedFont>
    <p:embeddedFont>
      <p:font typeface="Montserrat"/>
      <p:regular r:id="rId18"/>
    </p:embeddedFont>
    <p:embeddedFont>
      <p:font typeface="Montserrat"/>
      <p:regular r:id="rId19"/>
    </p:embeddedFont>
    <p:embeddedFont>
      <p:font typeface="Montserrat"/>
      <p:regular r:id="rId20"/>
    </p:embeddedFont>
    <p:embeddedFont>
      <p:font typeface="Montserrat"/>
      <p:regular r:id="rId21"/>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 Id="rId17" Type="http://schemas.openxmlformats.org/officeDocument/2006/relationships/font" Target="fonts/font1.fntdata"/><Relationship Id="rId18" Type="http://schemas.openxmlformats.org/officeDocument/2006/relationships/font" Target="fonts/font2.fntdata"/><Relationship Id="rId19" Type="http://schemas.openxmlformats.org/officeDocument/2006/relationships/font" Target="fonts/font3.fntdata"/><Relationship Id="rId20" Type="http://schemas.openxmlformats.org/officeDocument/2006/relationships/font" Target="fonts/font4.fntdata"/><Relationship Id="rId21" Type="http://schemas.openxmlformats.org/officeDocument/2006/relationships/font" Target="fonts/font5.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0-1.png"/><Relationship Id="rId3"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1-1.png"/><Relationship Id="rId3"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9-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D5E"/>
          </a:solidFill>
          <a:ln/>
        </p:spPr>
      </p:sp>
      <p:sp>
        <p:nvSpPr>
          <p:cNvPr id="3" name="Shape 1"/>
          <p:cNvSpPr/>
          <p:nvPr/>
        </p:nvSpPr>
        <p:spPr>
          <a:xfrm>
            <a:off x="0" y="0"/>
            <a:ext cx="14630400" cy="8229600"/>
          </a:xfrm>
          <a:prstGeom prst="rect">
            <a:avLst/>
          </a:prstGeom>
          <a:solidFill>
            <a:srgbClr val="090E3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D5E"/>
          </a:solidFill>
          <a:ln/>
        </p:spPr>
      </p:sp>
      <p:sp>
        <p:nvSpPr>
          <p:cNvPr id="3" name="Shape 1"/>
          <p:cNvSpPr/>
          <p:nvPr/>
        </p:nvSpPr>
        <p:spPr>
          <a:xfrm>
            <a:off x="0" y="0"/>
            <a:ext cx="14630400" cy="8229600"/>
          </a:xfrm>
          <a:prstGeom prst="rect">
            <a:avLst/>
          </a:prstGeom>
          <a:solidFill>
            <a:srgbClr val="090E3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D5E"/>
          </a:solidFill>
          <a:ln/>
        </p:spPr>
      </p:sp>
      <p:sp>
        <p:nvSpPr>
          <p:cNvPr id="3" name="Shape 1"/>
          <p:cNvSpPr/>
          <p:nvPr/>
        </p:nvSpPr>
        <p:spPr>
          <a:xfrm>
            <a:off x="0" y="0"/>
            <a:ext cx="14630400" cy="8229600"/>
          </a:xfrm>
          <a:prstGeom prst="rect">
            <a:avLst/>
          </a:prstGeom>
          <a:solidFill>
            <a:srgbClr val="090E3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D5E"/>
          </a:solidFill>
          <a:ln/>
        </p:spPr>
      </p:sp>
      <p:sp>
        <p:nvSpPr>
          <p:cNvPr id="3" name="Shape 1"/>
          <p:cNvSpPr/>
          <p:nvPr/>
        </p:nvSpPr>
        <p:spPr>
          <a:xfrm>
            <a:off x="0" y="0"/>
            <a:ext cx="14630400" cy="8229600"/>
          </a:xfrm>
          <a:prstGeom prst="rect">
            <a:avLst/>
          </a:prstGeom>
          <a:solidFill>
            <a:srgbClr val="090E3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D5E"/>
          </a:solidFill>
          <a:ln/>
        </p:spPr>
      </p:sp>
      <p:sp>
        <p:nvSpPr>
          <p:cNvPr id="3" name="Shape 1"/>
          <p:cNvSpPr/>
          <p:nvPr/>
        </p:nvSpPr>
        <p:spPr>
          <a:xfrm>
            <a:off x="0" y="0"/>
            <a:ext cx="14630400" cy="8229600"/>
          </a:xfrm>
          <a:prstGeom prst="rect">
            <a:avLst/>
          </a:prstGeom>
          <a:solidFill>
            <a:srgbClr val="090E3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D5E"/>
          </a:solidFill>
          <a:ln/>
        </p:spPr>
      </p:sp>
      <p:sp>
        <p:nvSpPr>
          <p:cNvPr id="3" name="Shape 1"/>
          <p:cNvSpPr/>
          <p:nvPr/>
        </p:nvSpPr>
        <p:spPr>
          <a:xfrm>
            <a:off x="0" y="0"/>
            <a:ext cx="14630400" cy="8229600"/>
          </a:xfrm>
          <a:prstGeom prst="rect">
            <a:avLst/>
          </a:prstGeom>
          <a:solidFill>
            <a:srgbClr val="090E3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D5E"/>
          </a:solidFill>
          <a:ln/>
        </p:spPr>
      </p:sp>
      <p:sp>
        <p:nvSpPr>
          <p:cNvPr id="3" name="Shape 1"/>
          <p:cNvSpPr/>
          <p:nvPr/>
        </p:nvSpPr>
        <p:spPr>
          <a:xfrm>
            <a:off x="0" y="0"/>
            <a:ext cx="14630400" cy="8229600"/>
          </a:xfrm>
          <a:prstGeom prst="rect">
            <a:avLst/>
          </a:prstGeom>
          <a:solidFill>
            <a:srgbClr val="090E3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D5E"/>
          </a:solidFill>
          <a:ln/>
        </p:spPr>
      </p:sp>
      <p:sp>
        <p:nvSpPr>
          <p:cNvPr id="3" name="Shape 1"/>
          <p:cNvSpPr/>
          <p:nvPr/>
        </p:nvSpPr>
        <p:spPr>
          <a:xfrm>
            <a:off x="0" y="0"/>
            <a:ext cx="14630400" cy="8229600"/>
          </a:xfrm>
          <a:prstGeom prst="rect">
            <a:avLst/>
          </a:prstGeom>
          <a:solidFill>
            <a:srgbClr val="090E3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D5E"/>
          </a:solidFill>
          <a:ln/>
        </p:spPr>
      </p:sp>
      <p:sp>
        <p:nvSpPr>
          <p:cNvPr id="3" name="Shape 1"/>
          <p:cNvSpPr/>
          <p:nvPr/>
        </p:nvSpPr>
        <p:spPr>
          <a:xfrm>
            <a:off x="0" y="0"/>
            <a:ext cx="14630400" cy="8229600"/>
          </a:xfrm>
          <a:prstGeom prst="rect">
            <a:avLst/>
          </a:prstGeom>
          <a:solidFill>
            <a:srgbClr val="090E3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D5E"/>
          </a:solidFill>
          <a:ln/>
        </p:spPr>
      </p:sp>
      <p:sp>
        <p:nvSpPr>
          <p:cNvPr id="3" name="Shape 1"/>
          <p:cNvSpPr/>
          <p:nvPr/>
        </p:nvSpPr>
        <p:spPr>
          <a:xfrm>
            <a:off x="0" y="0"/>
            <a:ext cx="14630400" cy="8229600"/>
          </a:xfrm>
          <a:prstGeom prst="rect">
            <a:avLst/>
          </a:prstGeom>
          <a:solidFill>
            <a:srgbClr val="090E3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slideLayout" Target="../slideLayouts/slideLayout11.xml"/><Relationship Id="rId3"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svg"/><Relationship Id="rId3" Type="http://schemas.openxmlformats.org/officeDocument/2006/relationships/image" Target="../media/image-2-3.png"/><Relationship Id="rId4" Type="http://schemas.openxmlformats.org/officeDocument/2006/relationships/slideLayout" Target="../slideLayouts/slideLayout3.xml"/><Relationship Id="rId5"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svg"/><Relationship Id="rId4" Type="http://schemas.openxmlformats.org/officeDocument/2006/relationships/image" Target="../media/image-4-4.png"/><Relationship Id="rId5" Type="http://schemas.openxmlformats.org/officeDocument/2006/relationships/image" Target="../media/image-4-5.svg"/><Relationship Id="rId6" Type="http://schemas.openxmlformats.org/officeDocument/2006/relationships/image" Target="../media/image-4-6.png"/><Relationship Id="rId7" Type="http://schemas.openxmlformats.org/officeDocument/2006/relationships/image" Target="../media/image-4-7.svg"/><Relationship Id="rId8" Type="http://schemas.openxmlformats.org/officeDocument/2006/relationships/image" Target="../media/image-4-8.png"/><Relationship Id="rId9" Type="http://schemas.openxmlformats.org/officeDocument/2006/relationships/image" Target="../media/image-4-9.svg"/><Relationship Id="rId10" Type="http://schemas.openxmlformats.org/officeDocument/2006/relationships/slideLayout" Target="../slideLayouts/slideLayout5.xml"/><Relationship Id="rId11"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6.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7.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image" Target="../media/image-9-2.svg"/><Relationship Id="rId3" Type="http://schemas.openxmlformats.org/officeDocument/2006/relationships/image" Target="../media/image-9-3.png"/><Relationship Id="rId4" Type="http://schemas.openxmlformats.org/officeDocument/2006/relationships/image" Target="../media/image-9-4.png"/><Relationship Id="rId5" Type="http://schemas.openxmlformats.org/officeDocument/2006/relationships/image" Target="../media/image-9-5.png"/><Relationship Id="rId6" Type="http://schemas.openxmlformats.org/officeDocument/2006/relationships/slideLayout" Target="../slideLayouts/slideLayout10.xml"/><Relationship Id="rId7"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8869680" y="0"/>
            <a:ext cx="5760720" cy="8229600"/>
          </a:xfrm>
          <a:prstGeom prst="rect">
            <a:avLst/>
          </a:prstGeom>
        </p:spPr>
      </p:pic>
      <p:sp>
        <p:nvSpPr>
          <p:cNvPr id="3" name="Text 0"/>
          <p:cNvSpPr/>
          <p:nvPr/>
        </p:nvSpPr>
        <p:spPr>
          <a:xfrm>
            <a:off x="793790" y="2518648"/>
            <a:ext cx="7556421" cy="2126337"/>
          </a:xfrm>
          <a:prstGeom prst="rect">
            <a:avLst/>
          </a:prstGeom>
          <a:noFill/>
          <a:ln/>
        </p:spPr>
        <p:txBody>
          <a:bodyPr wrap="square" lIns="0" tIns="0" rIns="0" bIns="0" rtlCol="0" anchor="t"/>
          <a:lstStyle/>
          <a:p>
            <a:pPr algn="l" indent="0" marL="0">
              <a:lnSpc>
                <a:spcPts val="5550"/>
              </a:lnSpc>
              <a:buNone/>
            </a:pPr>
            <a:r>
              <a:rPr lang="en-US" sz="4450" b="1" dirty="0">
                <a:solidFill>
                  <a:srgbClr val="EEAEF6"/>
                </a:solidFill>
                <a:latin typeface="Bricolage Grotesque Extra Bold" pitchFamily="34" charset="0"/>
                <a:ea typeface="Bricolage Grotesque Extra Bold" pitchFamily="34" charset="-122"/>
                <a:cs typeface="Bricolage Grotesque Extra Bold" pitchFamily="34" charset="-120"/>
              </a:rPr>
              <a:t>CI/CD: Continuous Integration &amp; Continuous Delivery</a:t>
            </a:r>
            <a:endParaRPr lang="en-US" sz="4450" dirty="0"/>
          </a:p>
        </p:txBody>
      </p:sp>
      <p:sp>
        <p:nvSpPr>
          <p:cNvPr id="4" name="Text 1"/>
          <p:cNvSpPr/>
          <p:nvPr/>
        </p:nvSpPr>
        <p:spPr>
          <a:xfrm>
            <a:off x="793790" y="4985147"/>
            <a:ext cx="7556421" cy="725805"/>
          </a:xfrm>
          <a:prstGeom prst="rect">
            <a:avLst/>
          </a:prstGeom>
          <a:noFill/>
          <a:ln/>
        </p:spPr>
        <p:txBody>
          <a:bodyPr wrap="square" lIns="0" tIns="0" rIns="0" bIns="0" rtlCol="0" anchor="t"/>
          <a:lstStyle/>
          <a:p>
            <a:pPr algn="l" indent="0" marL="0">
              <a:lnSpc>
                <a:spcPts val="2850"/>
              </a:lnSpc>
              <a:buNone/>
            </a:pPr>
            <a:r>
              <a:rPr lang="en-US" sz="1750" dirty="0">
                <a:solidFill>
                  <a:srgbClr val="E5DCE6"/>
                </a:solidFill>
                <a:latin typeface="Montserrat" pitchFamily="34" charset="0"/>
                <a:ea typeface="Montserrat" pitchFamily="34" charset="-122"/>
                <a:cs typeface="Montserrat" pitchFamily="34" charset="-120"/>
              </a:rPr>
              <a:t>A practical primer on automating code integration, testing, and deployment to deliver software faster and more reliably.</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Shape 0"/>
          <p:cNvSpPr/>
          <p:nvPr/>
        </p:nvSpPr>
        <p:spPr>
          <a:xfrm>
            <a:off x="960596" y="1006078"/>
            <a:ext cx="1497687" cy="339328"/>
          </a:xfrm>
          <a:prstGeom prst="roundRect">
            <a:avLst>
              <a:gd name="adj" fmla="val 18238"/>
            </a:avLst>
          </a:prstGeom>
          <a:noFill/>
          <a:ln w="7620">
            <a:solidFill>
              <a:srgbClr val="EEAEF6"/>
            </a:solidFill>
            <a:prstDash val="solid"/>
          </a:ln>
        </p:spPr>
      </p:sp>
      <p:sp>
        <p:nvSpPr>
          <p:cNvPr id="3" name="Text 1"/>
          <p:cNvSpPr/>
          <p:nvPr/>
        </p:nvSpPr>
        <p:spPr>
          <a:xfrm>
            <a:off x="1078706" y="1068943"/>
            <a:ext cx="1261467" cy="213598"/>
          </a:xfrm>
          <a:prstGeom prst="rect">
            <a:avLst/>
          </a:prstGeom>
          <a:noFill/>
          <a:ln/>
        </p:spPr>
        <p:txBody>
          <a:bodyPr wrap="none" lIns="0" tIns="0" rIns="0" bIns="0" rtlCol="0" anchor="t"/>
          <a:lstStyle/>
          <a:p>
            <a:pPr algn="l" indent="0" marL="0">
              <a:lnSpc>
                <a:spcPts val="1650"/>
              </a:lnSpc>
              <a:buNone/>
            </a:pPr>
            <a:r>
              <a:rPr lang="en-US" sz="1150" dirty="0">
                <a:solidFill>
                  <a:srgbClr val="EEAEF6"/>
                </a:solidFill>
                <a:latin typeface="Montserrat" pitchFamily="34" charset="0"/>
                <a:ea typeface="Montserrat" pitchFamily="34" charset="-122"/>
                <a:cs typeface="Montserrat" pitchFamily="34" charset="-120"/>
              </a:rPr>
              <a:t>BEST PRACTICES</a:t>
            </a:r>
            <a:endParaRPr lang="en-US" sz="1150" dirty="0"/>
          </a:p>
        </p:txBody>
      </p:sp>
      <p:sp>
        <p:nvSpPr>
          <p:cNvPr id="4" name="Text 2"/>
          <p:cNvSpPr/>
          <p:nvPr/>
        </p:nvSpPr>
        <p:spPr>
          <a:xfrm>
            <a:off x="960596" y="1405176"/>
            <a:ext cx="5049441" cy="575667"/>
          </a:xfrm>
          <a:prstGeom prst="rect">
            <a:avLst/>
          </a:prstGeom>
          <a:noFill/>
          <a:ln/>
        </p:spPr>
        <p:txBody>
          <a:bodyPr wrap="none" lIns="0" tIns="0" rIns="0" bIns="0" rtlCol="0" anchor="t"/>
          <a:lstStyle/>
          <a:p>
            <a:pPr algn="l" indent="0" marL="0">
              <a:lnSpc>
                <a:spcPts val="4500"/>
              </a:lnSpc>
              <a:buNone/>
            </a:pPr>
            <a:r>
              <a:rPr lang="en-US" sz="3600" b="1" dirty="0">
                <a:solidFill>
                  <a:srgbClr val="EEAEF6"/>
                </a:solidFill>
                <a:latin typeface="Bricolage Grotesque Extra Bold" pitchFamily="34" charset="0"/>
                <a:ea typeface="Bricolage Grotesque Extra Bold" pitchFamily="34" charset="-122"/>
                <a:cs typeface="Bricolage Grotesque Extra Bold" pitchFamily="34" charset="-120"/>
              </a:rPr>
              <a:t>Keys to CI/CD Success</a:t>
            </a:r>
            <a:endParaRPr lang="en-US" sz="3600" dirty="0"/>
          </a:p>
        </p:txBody>
      </p:sp>
      <p:pic>
        <p:nvPicPr>
          <p:cNvPr id="5" name="Image 0" descr="preencoded.png">    </p:cNvPr>
          <p:cNvPicPr>
            <a:picLocks noChangeAspect="1"/>
          </p:cNvPicPr>
          <p:nvPr/>
        </p:nvPicPr>
        <p:blipFill>
          <a:blip r:embed="rId1"/>
          <a:stretch>
            <a:fillRect/>
          </a:stretch>
        </p:blipFill>
        <p:spPr>
          <a:xfrm>
            <a:off x="960596" y="2445306"/>
            <a:ext cx="8103632" cy="4537948"/>
          </a:xfrm>
          <a:prstGeom prst="rect">
            <a:avLst/>
          </a:prstGeom>
        </p:spPr>
      </p:pic>
      <p:sp>
        <p:nvSpPr>
          <p:cNvPr id="6" name="Text 3"/>
          <p:cNvSpPr/>
          <p:nvPr/>
        </p:nvSpPr>
        <p:spPr>
          <a:xfrm>
            <a:off x="9521190" y="2339697"/>
            <a:ext cx="4155996" cy="800814"/>
          </a:xfrm>
          <a:prstGeom prst="rect">
            <a:avLst/>
          </a:prstGeom>
          <a:noFill/>
          <a:ln/>
        </p:spPr>
        <p:txBody>
          <a:bodyPr wrap="square" lIns="0" tIns="0" rIns="0" bIns="0" rtlCol="0" anchor="t"/>
          <a:lstStyle/>
          <a:p>
            <a:pPr algn="l" indent="0" marL="0">
              <a:lnSpc>
                <a:spcPts val="2100"/>
              </a:lnSpc>
              <a:buNone/>
            </a:pPr>
            <a:r>
              <a:rPr lang="en-US" sz="1450" dirty="0">
                <a:solidFill>
                  <a:srgbClr val="E5DCE6"/>
                </a:solidFill>
                <a:latin typeface="Montserrat" pitchFamily="34" charset="0"/>
                <a:ea typeface="Montserrat" pitchFamily="34" charset="-122"/>
                <a:cs typeface="Montserrat" pitchFamily="34" charset="-120"/>
              </a:rPr>
              <a:t>Success with CI/CD requires discipline and continuous improvement. These practices form the foundation:</a:t>
            </a:r>
            <a:endParaRPr lang="en-US" sz="1450" dirty="0"/>
          </a:p>
        </p:txBody>
      </p:sp>
      <p:sp>
        <p:nvSpPr>
          <p:cNvPr id="7" name="Text 4"/>
          <p:cNvSpPr/>
          <p:nvPr/>
        </p:nvSpPr>
        <p:spPr>
          <a:xfrm>
            <a:off x="9521190" y="3275052"/>
            <a:ext cx="4155996" cy="2670078"/>
          </a:xfrm>
          <a:prstGeom prst="rect">
            <a:avLst/>
          </a:prstGeom>
          <a:noFill/>
          <a:ln/>
        </p:spPr>
        <p:txBody>
          <a:bodyPr wrap="square" lIns="0" tIns="0" rIns="0" bIns="0" rtlCol="0" anchor="t"/>
          <a:lstStyle/>
          <a:p>
            <a:pPr algn="l" marL="342900" indent="-342900">
              <a:lnSpc>
                <a:spcPts val="2100"/>
              </a:lnSpc>
              <a:buSzPct val="100000"/>
              <a:buChar char="•"/>
            </a:pPr>
            <a:r>
              <a:rPr lang="en-US" sz="1450" b="1" dirty="0">
                <a:solidFill>
                  <a:srgbClr val="E5DCE6"/>
                </a:solidFill>
                <a:latin typeface="Montserrat" pitchFamily="34" charset="0"/>
                <a:ea typeface="Montserrat" pitchFamily="34" charset="-122"/>
                <a:cs typeface="Montserrat" pitchFamily="34" charset="-120"/>
              </a:rPr>
              <a:t>Keep pipelines simple</a:t>
            </a:r>
            <a:pPr algn="l" indent="0" marL="0">
              <a:lnSpc>
                <a:spcPts val="2100"/>
              </a:lnSpc>
              <a:buNone/>
            </a:pPr>
            <a:r>
              <a:rPr lang="en-US" sz="1450" dirty="0">
                <a:solidFill>
                  <a:srgbClr val="E5DCE6"/>
                </a:solidFill>
                <a:latin typeface="Montserrat" pitchFamily="34" charset="0"/>
                <a:ea typeface="Montserrat" pitchFamily="34" charset="-122"/>
                <a:cs typeface="Montserrat" pitchFamily="34" charset="-120"/>
              </a:rPr>
              <a:t> – complexity breeds fragility</a:t>
            </a:r>
            <a:endParaRPr lang="en-US" sz="1450" dirty="0"/>
          </a:p>
          <a:p>
            <a:pPr algn="l" marL="342900" indent="-342900">
              <a:lnSpc>
                <a:spcPts val="2100"/>
              </a:lnSpc>
              <a:buSzPct val="100000"/>
              <a:buChar char="•"/>
            </a:pPr>
            <a:r>
              <a:rPr lang="en-US" sz="1450" b="1" dirty="0">
                <a:solidFill>
                  <a:srgbClr val="E5DCE6"/>
                </a:solidFill>
                <a:latin typeface="Montserrat" pitchFamily="34" charset="0"/>
                <a:ea typeface="Montserrat" pitchFamily="34" charset="-122"/>
                <a:cs typeface="Montserrat" pitchFamily="34" charset="-120"/>
              </a:rPr>
              <a:t>Automate tests early</a:t>
            </a:r>
            <a:pPr algn="l" indent="0" marL="0">
              <a:lnSpc>
                <a:spcPts val="2100"/>
              </a:lnSpc>
              <a:buNone/>
            </a:pPr>
            <a:r>
              <a:rPr lang="en-US" sz="1450" dirty="0">
                <a:solidFill>
                  <a:srgbClr val="E5DCE6"/>
                </a:solidFill>
                <a:latin typeface="Montserrat" pitchFamily="34" charset="0"/>
                <a:ea typeface="Montserrat" pitchFamily="34" charset="-122"/>
                <a:cs typeface="Montserrat" pitchFamily="34" charset="-120"/>
              </a:rPr>
              <a:t> – catch issues before they spread</a:t>
            </a:r>
            <a:endParaRPr lang="en-US" sz="1450" dirty="0"/>
          </a:p>
          <a:p>
            <a:pPr algn="l" marL="342900" indent="-342900">
              <a:lnSpc>
                <a:spcPts val="2100"/>
              </a:lnSpc>
              <a:buSzPct val="100000"/>
              <a:buChar char="•"/>
            </a:pPr>
            <a:r>
              <a:rPr lang="en-US" sz="1450" b="1" dirty="0">
                <a:solidFill>
                  <a:srgbClr val="E5DCE6"/>
                </a:solidFill>
                <a:latin typeface="Montserrat" pitchFamily="34" charset="0"/>
                <a:ea typeface="Montserrat" pitchFamily="34" charset="-122"/>
                <a:cs typeface="Montserrat" pitchFamily="34" charset="-120"/>
              </a:rPr>
              <a:t>Version control everything</a:t>
            </a:r>
            <a:pPr algn="l" indent="0" marL="0">
              <a:lnSpc>
                <a:spcPts val="2100"/>
              </a:lnSpc>
              <a:buNone/>
            </a:pPr>
            <a:r>
              <a:rPr lang="en-US" sz="1450" dirty="0">
                <a:solidFill>
                  <a:srgbClr val="E5DCE6"/>
                </a:solidFill>
                <a:latin typeface="Montserrat" pitchFamily="34" charset="0"/>
                <a:ea typeface="Montserrat" pitchFamily="34" charset="-122"/>
                <a:cs typeface="Montserrat" pitchFamily="34" charset="-120"/>
              </a:rPr>
              <a:t> – including pipeline definitions</a:t>
            </a:r>
            <a:endParaRPr lang="en-US" sz="1450" dirty="0"/>
          </a:p>
          <a:p>
            <a:pPr algn="l" marL="342900" indent="-342900">
              <a:lnSpc>
                <a:spcPts val="2100"/>
              </a:lnSpc>
              <a:buSzPct val="100000"/>
              <a:buChar char="•"/>
            </a:pPr>
            <a:r>
              <a:rPr lang="en-US" sz="1450" b="1" dirty="0">
                <a:solidFill>
                  <a:srgbClr val="E5DCE6"/>
                </a:solidFill>
                <a:latin typeface="Montserrat" pitchFamily="34" charset="0"/>
                <a:ea typeface="Montserrat" pitchFamily="34" charset="-122"/>
                <a:cs typeface="Montserrat" pitchFamily="34" charset="-120"/>
              </a:rPr>
              <a:t>Secure secrets properly</a:t>
            </a:r>
            <a:pPr algn="l" indent="0" marL="0">
              <a:lnSpc>
                <a:spcPts val="2100"/>
              </a:lnSpc>
              <a:buNone/>
            </a:pPr>
            <a:r>
              <a:rPr lang="en-US" sz="1450" dirty="0">
                <a:solidFill>
                  <a:srgbClr val="E5DCE6"/>
                </a:solidFill>
                <a:latin typeface="Montserrat" pitchFamily="34" charset="0"/>
                <a:ea typeface="Montserrat" pitchFamily="34" charset="-122"/>
                <a:cs typeface="Montserrat" pitchFamily="34" charset="-120"/>
              </a:rPr>
              <a:t> – never commit credentials</a:t>
            </a:r>
            <a:endParaRPr lang="en-US" sz="1450" dirty="0"/>
          </a:p>
          <a:p>
            <a:pPr algn="l" marL="342900" indent="-342900">
              <a:lnSpc>
                <a:spcPts val="2100"/>
              </a:lnSpc>
              <a:buSzPct val="100000"/>
              <a:buChar char="•"/>
            </a:pPr>
            <a:r>
              <a:rPr lang="en-US" sz="1450" b="1" dirty="0">
                <a:solidFill>
                  <a:srgbClr val="E5DCE6"/>
                </a:solidFill>
                <a:latin typeface="Montserrat" pitchFamily="34" charset="0"/>
                <a:ea typeface="Montserrat" pitchFamily="34" charset="-122"/>
                <a:cs typeface="Montserrat" pitchFamily="34" charset="-120"/>
              </a:rPr>
              <a:t>Monitor continuously</a:t>
            </a:r>
            <a:pPr algn="l" indent="0" marL="0">
              <a:lnSpc>
                <a:spcPts val="2100"/>
              </a:lnSpc>
              <a:buNone/>
            </a:pPr>
            <a:r>
              <a:rPr lang="en-US" sz="1450" dirty="0">
                <a:solidFill>
                  <a:srgbClr val="E5DCE6"/>
                </a:solidFill>
                <a:latin typeface="Montserrat" pitchFamily="34" charset="0"/>
                <a:ea typeface="Montserrat" pitchFamily="34" charset="-122"/>
                <a:cs typeface="Montserrat" pitchFamily="34" charset="-120"/>
              </a:rPr>
              <a:t> – track pipeline health and metrics</a:t>
            </a:r>
            <a:endParaRPr lang="en-US" sz="1450" dirty="0"/>
          </a:p>
        </p:txBody>
      </p:sp>
      <p:sp>
        <p:nvSpPr>
          <p:cNvPr id="8" name="Text 5"/>
          <p:cNvSpPr/>
          <p:nvPr/>
        </p:nvSpPr>
        <p:spPr>
          <a:xfrm>
            <a:off x="9521190" y="6079671"/>
            <a:ext cx="4155996" cy="800814"/>
          </a:xfrm>
          <a:prstGeom prst="rect">
            <a:avLst/>
          </a:prstGeom>
          <a:noFill/>
          <a:ln/>
        </p:spPr>
        <p:txBody>
          <a:bodyPr wrap="square" lIns="0" tIns="0" rIns="0" bIns="0" rtlCol="0" anchor="t"/>
          <a:lstStyle/>
          <a:p>
            <a:pPr algn="l" indent="0" marL="0">
              <a:lnSpc>
                <a:spcPts val="2100"/>
              </a:lnSpc>
              <a:buNone/>
            </a:pPr>
            <a:r>
              <a:rPr lang="en-US" sz="1450" dirty="0">
                <a:solidFill>
                  <a:srgbClr val="E5DCE6"/>
                </a:solidFill>
                <a:latin typeface="Montserrat" pitchFamily="34" charset="0"/>
                <a:ea typeface="Montserrat" pitchFamily="34" charset="-122"/>
                <a:cs typeface="Montserrat" pitchFamily="34" charset="-120"/>
              </a:rPr>
              <a:t>Remember: CI/CD is a journey, not a destination. Start small, prove value, then expand automation gradually.</a:t>
            </a:r>
            <a:endParaRPr lang="en-US" sz="14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768191" y="768787"/>
            <a:ext cx="1952625" cy="408027"/>
          </a:xfrm>
          <a:prstGeom prst="roundRect">
            <a:avLst>
              <a:gd name="adj" fmla="val 18076"/>
            </a:avLst>
          </a:prstGeom>
          <a:solidFill>
            <a:srgbClr val="3E0845"/>
          </a:solidFill>
          <a:ln/>
        </p:spPr>
      </p:sp>
      <p:pic>
        <p:nvPicPr>
          <p:cNvPr id="3" name="Image 0"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899874" y="884992"/>
            <a:ext cx="175498" cy="175498"/>
          </a:xfrm>
          <a:prstGeom prst="rect">
            <a:avLst/>
          </a:prstGeom>
        </p:spPr>
      </p:pic>
      <p:sp>
        <p:nvSpPr>
          <p:cNvPr id="4" name="Text 1"/>
          <p:cNvSpPr/>
          <p:nvPr/>
        </p:nvSpPr>
        <p:spPr>
          <a:xfrm>
            <a:off x="1163122" y="834628"/>
            <a:ext cx="1426012" cy="276344"/>
          </a:xfrm>
          <a:prstGeom prst="rect">
            <a:avLst/>
          </a:prstGeom>
          <a:noFill/>
          <a:ln/>
        </p:spPr>
        <p:txBody>
          <a:bodyPr wrap="none" lIns="0" tIns="0" rIns="0" bIns="0" rtlCol="0" anchor="t"/>
          <a:lstStyle/>
          <a:p>
            <a:pPr algn="l" indent="0" marL="0">
              <a:lnSpc>
                <a:spcPts val="2150"/>
              </a:lnSpc>
              <a:buNone/>
            </a:pPr>
            <a:r>
              <a:rPr lang="en-US" sz="1350" dirty="0">
                <a:solidFill>
                  <a:srgbClr val="E5DCE6"/>
                </a:solidFill>
                <a:latin typeface="Montserrat" pitchFamily="34" charset="0"/>
                <a:ea typeface="Montserrat" pitchFamily="34" charset="-122"/>
                <a:cs typeface="Montserrat" pitchFamily="34" charset="-120"/>
              </a:rPr>
              <a:t>CORE CONCEPT</a:t>
            </a:r>
            <a:endParaRPr lang="en-US" sz="1350" dirty="0"/>
          </a:p>
        </p:txBody>
      </p:sp>
      <p:sp>
        <p:nvSpPr>
          <p:cNvPr id="5" name="Text 2"/>
          <p:cNvSpPr/>
          <p:nvPr/>
        </p:nvSpPr>
        <p:spPr>
          <a:xfrm>
            <a:off x="768191" y="1261705"/>
            <a:ext cx="5487710" cy="685919"/>
          </a:xfrm>
          <a:prstGeom prst="rect">
            <a:avLst/>
          </a:prstGeom>
          <a:noFill/>
          <a:ln/>
        </p:spPr>
        <p:txBody>
          <a:bodyPr wrap="none" lIns="0" tIns="0" rIns="0" bIns="0" rtlCol="0" anchor="t"/>
          <a:lstStyle/>
          <a:p>
            <a:pPr algn="l" indent="0" marL="0">
              <a:lnSpc>
                <a:spcPts val="5400"/>
              </a:lnSpc>
              <a:buNone/>
            </a:pPr>
            <a:r>
              <a:rPr lang="en-US" sz="4300" b="1" dirty="0">
                <a:solidFill>
                  <a:srgbClr val="EEAEF6"/>
                </a:solidFill>
                <a:latin typeface="Bricolage Grotesque Extra Bold" pitchFamily="34" charset="0"/>
                <a:ea typeface="Bricolage Grotesque Extra Bold" pitchFamily="34" charset="-122"/>
                <a:cs typeface="Bricolage Grotesque Extra Bold" pitchFamily="34" charset="-120"/>
              </a:rPr>
              <a:t>What is CI/CD?</a:t>
            </a:r>
            <a:endParaRPr lang="en-US" sz="4300" dirty="0"/>
          </a:p>
        </p:txBody>
      </p:sp>
      <p:pic>
        <p:nvPicPr>
          <p:cNvPr id="6" name="Image 1" descr="preencoded.png">    </p:cNvPr>
          <p:cNvPicPr>
            <a:picLocks noChangeAspect="1"/>
          </p:cNvPicPr>
          <p:nvPr/>
        </p:nvPicPr>
        <p:blipFill>
          <a:blip r:embed="rId3"/>
          <a:stretch>
            <a:fillRect/>
          </a:stretch>
        </p:blipFill>
        <p:spPr>
          <a:xfrm>
            <a:off x="768191" y="2505194"/>
            <a:ext cx="8323659" cy="4716661"/>
          </a:xfrm>
          <a:prstGeom prst="rect">
            <a:avLst/>
          </a:prstGeom>
        </p:spPr>
      </p:pic>
      <p:sp>
        <p:nvSpPr>
          <p:cNvPr id="7" name="Text 3"/>
          <p:cNvSpPr/>
          <p:nvPr/>
        </p:nvSpPr>
        <p:spPr>
          <a:xfrm>
            <a:off x="9635014" y="2522101"/>
            <a:ext cx="4234696" cy="2073116"/>
          </a:xfrm>
          <a:prstGeom prst="rect">
            <a:avLst/>
          </a:prstGeom>
          <a:noFill/>
          <a:ln/>
        </p:spPr>
        <p:txBody>
          <a:bodyPr wrap="square" lIns="0" tIns="0" rIns="0" bIns="0" rtlCol="0" anchor="t"/>
          <a:lstStyle/>
          <a:p>
            <a:pPr algn="l" indent="0" marL="0">
              <a:lnSpc>
                <a:spcPts val="2700"/>
              </a:lnSpc>
              <a:buNone/>
            </a:pPr>
            <a:r>
              <a:rPr lang="en-US" sz="1700" b="1" dirty="0">
                <a:solidFill>
                  <a:srgbClr val="E5DCE6"/>
                </a:solidFill>
                <a:latin typeface="Montserrat" pitchFamily="34" charset="0"/>
                <a:ea typeface="Montserrat" pitchFamily="34" charset="-122"/>
                <a:cs typeface="Montserrat" pitchFamily="34" charset="-120"/>
              </a:rPr>
              <a:t>CI/CD (Continuous Integration / Continuous Delivery or Deployment)</a:t>
            </a:r>
            <a:pPr algn="l" indent="0" marL="0">
              <a:lnSpc>
                <a:spcPts val="2700"/>
              </a:lnSpc>
              <a:buNone/>
            </a:pPr>
            <a:r>
              <a:rPr lang="en-US" sz="1700" dirty="0">
                <a:solidFill>
                  <a:srgbClr val="E5DCE6"/>
                </a:solidFill>
                <a:latin typeface="Montserrat" pitchFamily="34" charset="0"/>
                <a:ea typeface="Montserrat" pitchFamily="34" charset="-122"/>
                <a:cs typeface="Montserrat" pitchFamily="34" charset="-120"/>
              </a:rPr>
              <a:t> is a set of practices that automates the entire software delivery process—from code integration through testing to deployment.</a:t>
            </a:r>
            <a:endParaRPr lang="en-US" sz="1700" dirty="0"/>
          </a:p>
        </p:txBody>
      </p:sp>
      <p:sp>
        <p:nvSpPr>
          <p:cNvPr id="8" name="Text 4"/>
          <p:cNvSpPr/>
          <p:nvPr/>
        </p:nvSpPr>
        <p:spPr>
          <a:xfrm>
            <a:off x="9635014" y="4786313"/>
            <a:ext cx="4234696" cy="2418636"/>
          </a:xfrm>
          <a:prstGeom prst="rect">
            <a:avLst/>
          </a:prstGeom>
          <a:noFill/>
          <a:ln/>
        </p:spPr>
        <p:txBody>
          <a:bodyPr wrap="square" lIns="0" tIns="0" rIns="0" bIns="0" rtlCol="0" anchor="t"/>
          <a:lstStyle/>
          <a:p>
            <a:pPr algn="l" indent="0" marL="0">
              <a:lnSpc>
                <a:spcPts val="2700"/>
              </a:lnSpc>
              <a:buNone/>
            </a:pPr>
            <a:r>
              <a:rPr lang="en-US" sz="1700" dirty="0">
                <a:solidFill>
                  <a:srgbClr val="E5DCE6"/>
                </a:solidFill>
                <a:latin typeface="Montserrat" pitchFamily="34" charset="0"/>
                <a:ea typeface="Montserrat" pitchFamily="34" charset="-122"/>
                <a:cs typeface="Montserrat" pitchFamily="34" charset="-120"/>
              </a:rPr>
              <a:t>By automating these critical steps, teams can ship updates more frequently, catch bugs earlier, and reduce the manual effort required to get code into production. The result is faster, safer releases with fewer surprises.</a:t>
            </a:r>
            <a:endParaRPr lang="en-US" sz="17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793790" y="1223367"/>
            <a:ext cx="3742253" cy="441484"/>
          </a:xfrm>
          <a:prstGeom prst="roundRect">
            <a:avLst>
              <a:gd name="adj" fmla="val 17263"/>
            </a:avLst>
          </a:prstGeom>
          <a:noFill/>
          <a:ln w="7620">
            <a:solidFill>
              <a:srgbClr val="EEAEF6"/>
            </a:solidFill>
            <a:prstDash val="solid"/>
          </a:ln>
        </p:spPr>
      </p:sp>
      <p:sp>
        <p:nvSpPr>
          <p:cNvPr id="3" name="Text 1"/>
          <p:cNvSpPr/>
          <p:nvPr/>
        </p:nvSpPr>
        <p:spPr>
          <a:xfrm>
            <a:off x="937498" y="1298972"/>
            <a:ext cx="3454837" cy="290274"/>
          </a:xfrm>
          <a:prstGeom prst="rect">
            <a:avLst/>
          </a:prstGeom>
          <a:noFill/>
          <a:ln/>
        </p:spPr>
        <p:txBody>
          <a:bodyPr wrap="none" lIns="0" tIns="0" rIns="0" bIns="0" rtlCol="0" anchor="t"/>
          <a:lstStyle/>
          <a:p>
            <a:pPr algn="l" indent="0" marL="0">
              <a:lnSpc>
                <a:spcPts val="2250"/>
              </a:lnSpc>
              <a:buNone/>
            </a:pPr>
            <a:r>
              <a:rPr lang="en-US" sz="1400" dirty="0">
                <a:solidFill>
                  <a:srgbClr val="EEAEF6"/>
                </a:solidFill>
                <a:latin typeface="Montserrat" pitchFamily="34" charset="0"/>
                <a:ea typeface="Montserrat" pitchFamily="34" charset="-122"/>
                <a:cs typeface="Montserrat" pitchFamily="34" charset="-120"/>
              </a:rPr>
              <a:t>UNDERSTANDING THE DIFFERENCES</a:t>
            </a:r>
            <a:endParaRPr lang="en-US" sz="1400" dirty="0"/>
          </a:p>
        </p:txBody>
      </p:sp>
      <p:sp>
        <p:nvSpPr>
          <p:cNvPr id="4" name="Text 2"/>
          <p:cNvSpPr/>
          <p:nvPr/>
        </p:nvSpPr>
        <p:spPr>
          <a:xfrm>
            <a:off x="793790" y="1755577"/>
            <a:ext cx="10543580" cy="708779"/>
          </a:xfrm>
          <a:prstGeom prst="rect">
            <a:avLst/>
          </a:prstGeom>
          <a:noFill/>
          <a:ln/>
        </p:spPr>
        <p:txBody>
          <a:bodyPr wrap="none" lIns="0" tIns="0" rIns="0" bIns="0" rtlCol="0" anchor="t"/>
          <a:lstStyle/>
          <a:p>
            <a:pPr algn="l" indent="0" marL="0">
              <a:lnSpc>
                <a:spcPts val="5550"/>
              </a:lnSpc>
              <a:buNone/>
            </a:pPr>
            <a:r>
              <a:rPr lang="en-US" sz="4450" b="1" dirty="0">
                <a:solidFill>
                  <a:srgbClr val="EEAEF6"/>
                </a:solidFill>
                <a:latin typeface="Bricolage Grotesque Extra Bold" pitchFamily="34" charset="0"/>
                <a:ea typeface="Bricolage Grotesque Extra Bold" pitchFamily="34" charset="-122"/>
                <a:cs typeface="Bricolage Grotesque Extra Bold" pitchFamily="34" charset="-120"/>
              </a:rPr>
              <a:t>CI vs CD: Breaking Down the Acronym</a:t>
            </a:r>
            <a:endParaRPr lang="en-US" sz="4450" dirty="0"/>
          </a:p>
        </p:txBody>
      </p:sp>
      <p:sp>
        <p:nvSpPr>
          <p:cNvPr id="5" name="Shape 3"/>
          <p:cNvSpPr/>
          <p:nvPr/>
        </p:nvSpPr>
        <p:spPr>
          <a:xfrm>
            <a:off x="793790" y="2804517"/>
            <a:ext cx="4196358" cy="4201597"/>
          </a:xfrm>
          <a:prstGeom prst="roundRect">
            <a:avLst>
              <a:gd name="adj" fmla="val 2270"/>
            </a:avLst>
          </a:prstGeom>
          <a:solidFill>
            <a:srgbClr val="282D5E"/>
          </a:solidFill>
          <a:ln/>
        </p:spPr>
      </p:sp>
      <p:sp>
        <p:nvSpPr>
          <p:cNvPr id="6" name="Text 4"/>
          <p:cNvSpPr/>
          <p:nvPr/>
        </p:nvSpPr>
        <p:spPr>
          <a:xfrm>
            <a:off x="1020604" y="3031331"/>
            <a:ext cx="3742730" cy="708660"/>
          </a:xfrm>
          <a:prstGeom prst="rect">
            <a:avLst/>
          </a:prstGeom>
          <a:noFill/>
          <a:ln/>
        </p:spPr>
        <p:txBody>
          <a:bodyPr wrap="square" lIns="0" tIns="0" rIns="0" bIns="0" rtlCol="0" anchor="t"/>
          <a:lstStyle/>
          <a:p>
            <a:pPr algn="l" indent="0" marL="0">
              <a:lnSpc>
                <a:spcPts val="2750"/>
              </a:lnSpc>
              <a:buNone/>
            </a:pPr>
            <a:r>
              <a:rPr lang="en-US" sz="2200" b="1" dirty="0">
                <a:solidFill>
                  <a:srgbClr val="E5DCE6"/>
                </a:solidFill>
                <a:latin typeface="Bricolage Grotesque Extra Bold" pitchFamily="34" charset="0"/>
                <a:ea typeface="Bricolage Grotesque Extra Bold" pitchFamily="34" charset="-122"/>
                <a:cs typeface="Bricolage Grotesque Extra Bold" pitchFamily="34" charset="-120"/>
              </a:rPr>
              <a:t>Continuous Integration (CI)</a:t>
            </a:r>
            <a:endParaRPr lang="en-US" sz="2200" dirty="0"/>
          </a:p>
        </p:txBody>
      </p:sp>
      <p:sp>
        <p:nvSpPr>
          <p:cNvPr id="7" name="Text 5"/>
          <p:cNvSpPr/>
          <p:nvPr/>
        </p:nvSpPr>
        <p:spPr>
          <a:xfrm>
            <a:off x="1020604" y="3876080"/>
            <a:ext cx="3742730" cy="2903220"/>
          </a:xfrm>
          <a:prstGeom prst="rect">
            <a:avLst/>
          </a:prstGeom>
          <a:noFill/>
          <a:ln/>
        </p:spPr>
        <p:txBody>
          <a:bodyPr wrap="square" lIns="0" tIns="0" rIns="0" bIns="0" rtlCol="0" anchor="t"/>
          <a:lstStyle/>
          <a:p>
            <a:pPr algn="l" indent="0" marL="0">
              <a:lnSpc>
                <a:spcPts val="2850"/>
              </a:lnSpc>
              <a:buNone/>
            </a:pPr>
            <a:r>
              <a:rPr lang="en-US" sz="1750" dirty="0">
                <a:solidFill>
                  <a:srgbClr val="E5DCE6"/>
                </a:solidFill>
                <a:latin typeface="Montserrat" pitchFamily="34" charset="0"/>
                <a:ea typeface="Montserrat" pitchFamily="34" charset="-122"/>
                <a:cs typeface="Montserrat" pitchFamily="34" charset="-120"/>
              </a:rPr>
              <a:t>Developers frequently merge code changes into a shared repository multiple times a day. Each integration triggers automated builds and tests, ensuring new code works alongside existing code and catching conflicts early.</a:t>
            </a:r>
            <a:endParaRPr lang="en-US" sz="1750" dirty="0"/>
          </a:p>
        </p:txBody>
      </p:sp>
      <p:sp>
        <p:nvSpPr>
          <p:cNvPr id="8" name="Shape 6"/>
          <p:cNvSpPr/>
          <p:nvPr/>
        </p:nvSpPr>
        <p:spPr>
          <a:xfrm>
            <a:off x="5216962" y="2804517"/>
            <a:ext cx="4196358" cy="4201597"/>
          </a:xfrm>
          <a:prstGeom prst="roundRect">
            <a:avLst>
              <a:gd name="adj" fmla="val 2270"/>
            </a:avLst>
          </a:prstGeom>
          <a:solidFill>
            <a:srgbClr val="282D5E"/>
          </a:solidFill>
          <a:ln/>
        </p:spPr>
      </p:sp>
      <p:sp>
        <p:nvSpPr>
          <p:cNvPr id="9" name="Text 7"/>
          <p:cNvSpPr/>
          <p:nvPr/>
        </p:nvSpPr>
        <p:spPr>
          <a:xfrm>
            <a:off x="5443776" y="3031331"/>
            <a:ext cx="3461147" cy="354330"/>
          </a:xfrm>
          <a:prstGeom prst="rect">
            <a:avLst/>
          </a:prstGeom>
          <a:noFill/>
          <a:ln/>
        </p:spPr>
        <p:txBody>
          <a:bodyPr wrap="none" lIns="0" tIns="0" rIns="0" bIns="0" rtlCol="0" anchor="t"/>
          <a:lstStyle/>
          <a:p>
            <a:pPr algn="l" indent="0" marL="0">
              <a:lnSpc>
                <a:spcPts val="2750"/>
              </a:lnSpc>
              <a:buNone/>
            </a:pPr>
            <a:r>
              <a:rPr lang="en-US" sz="2200" b="1" dirty="0">
                <a:solidFill>
                  <a:srgbClr val="E5DCE6"/>
                </a:solidFill>
                <a:latin typeface="Bricolage Grotesque Extra Bold" pitchFamily="34" charset="0"/>
                <a:ea typeface="Bricolage Grotesque Extra Bold" pitchFamily="34" charset="-122"/>
                <a:cs typeface="Bricolage Grotesque Extra Bold" pitchFamily="34" charset="-120"/>
              </a:rPr>
              <a:t>Continuous Delivery (CD)</a:t>
            </a:r>
            <a:endParaRPr lang="en-US" sz="2200" dirty="0"/>
          </a:p>
        </p:txBody>
      </p:sp>
      <p:sp>
        <p:nvSpPr>
          <p:cNvPr id="10" name="Text 8"/>
          <p:cNvSpPr/>
          <p:nvPr/>
        </p:nvSpPr>
        <p:spPr>
          <a:xfrm>
            <a:off x="5443776" y="3521750"/>
            <a:ext cx="3742730" cy="2540318"/>
          </a:xfrm>
          <a:prstGeom prst="rect">
            <a:avLst/>
          </a:prstGeom>
          <a:noFill/>
          <a:ln/>
        </p:spPr>
        <p:txBody>
          <a:bodyPr wrap="square" lIns="0" tIns="0" rIns="0" bIns="0" rtlCol="0" anchor="t"/>
          <a:lstStyle/>
          <a:p>
            <a:pPr algn="l" indent="0" marL="0">
              <a:lnSpc>
                <a:spcPts val="2850"/>
              </a:lnSpc>
              <a:buNone/>
            </a:pPr>
            <a:r>
              <a:rPr lang="en-US" sz="1750" dirty="0">
                <a:solidFill>
                  <a:srgbClr val="E5DCE6"/>
                </a:solidFill>
                <a:latin typeface="Montserrat" pitchFamily="34" charset="0"/>
                <a:ea typeface="Montserrat" pitchFamily="34" charset="-122"/>
                <a:cs typeface="Montserrat" pitchFamily="34" charset="-120"/>
              </a:rPr>
              <a:t>Code is always maintained in a deployable state and ready to go to production. Deployments are triggered manually, giving teams control over when releases happen whilst maintaining readiness.</a:t>
            </a:r>
            <a:endParaRPr lang="en-US" sz="1750" dirty="0"/>
          </a:p>
        </p:txBody>
      </p:sp>
      <p:sp>
        <p:nvSpPr>
          <p:cNvPr id="11" name="Shape 9"/>
          <p:cNvSpPr/>
          <p:nvPr/>
        </p:nvSpPr>
        <p:spPr>
          <a:xfrm>
            <a:off x="9640133" y="2804517"/>
            <a:ext cx="4196358" cy="4201597"/>
          </a:xfrm>
          <a:prstGeom prst="roundRect">
            <a:avLst>
              <a:gd name="adj" fmla="val 2270"/>
            </a:avLst>
          </a:prstGeom>
          <a:solidFill>
            <a:srgbClr val="282D5E"/>
          </a:solidFill>
          <a:ln/>
        </p:spPr>
      </p:sp>
      <p:sp>
        <p:nvSpPr>
          <p:cNvPr id="12" name="Text 10"/>
          <p:cNvSpPr/>
          <p:nvPr/>
        </p:nvSpPr>
        <p:spPr>
          <a:xfrm>
            <a:off x="9866948" y="3031331"/>
            <a:ext cx="3389948" cy="354330"/>
          </a:xfrm>
          <a:prstGeom prst="rect">
            <a:avLst/>
          </a:prstGeom>
          <a:noFill/>
          <a:ln/>
        </p:spPr>
        <p:txBody>
          <a:bodyPr wrap="none" lIns="0" tIns="0" rIns="0" bIns="0" rtlCol="0" anchor="t"/>
          <a:lstStyle/>
          <a:p>
            <a:pPr algn="l" indent="0" marL="0">
              <a:lnSpc>
                <a:spcPts val="2750"/>
              </a:lnSpc>
              <a:buNone/>
            </a:pPr>
            <a:r>
              <a:rPr lang="en-US" sz="2200" b="1" dirty="0">
                <a:solidFill>
                  <a:srgbClr val="E5DCE6"/>
                </a:solidFill>
                <a:latin typeface="Bricolage Grotesque Extra Bold" pitchFamily="34" charset="0"/>
                <a:ea typeface="Bricolage Grotesque Extra Bold" pitchFamily="34" charset="-122"/>
                <a:cs typeface="Bricolage Grotesque Extra Bold" pitchFamily="34" charset="-120"/>
              </a:rPr>
              <a:t>Continuous Deployment</a:t>
            </a:r>
            <a:endParaRPr lang="en-US" sz="2200" dirty="0"/>
          </a:p>
        </p:txBody>
      </p:sp>
      <p:sp>
        <p:nvSpPr>
          <p:cNvPr id="13" name="Text 11"/>
          <p:cNvSpPr/>
          <p:nvPr/>
        </p:nvSpPr>
        <p:spPr>
          <a:xfrm>
            <a:off x="9866948" y="3521750"/>
            <a:ext cx="3742730" cy="2540318"/>
          </a:xfrm>
          <a:prstGeom prst="rect">
            <a:avLst/>
          </a:prstGeom>
          <a:noFill/>
          <a:ln/>
        </p:spPr>
        <p:txBody>
          <a:bodyPr wrap="square" lIns="0" tIns="0" rIns="0" bIns="0" rtlCol="0" anchor="t"/>
          <a:lstStyle/>
          <a:p>
            <a:pPr algn="l" indent="0" marL="0">
              <a:lnSpc>
                <a:spcPts val="2850"/>
              </a:lnSpc>
              <a:buNone/>
            </a:pPr>
            <a:r>
              <a:rPr lang="en-US" sz="1750" dirty="0">
                <a:solidFill>
                  <a:srgbClr val="E5DCE6"/>
                </a:solidFill>
                <a:latin typeface="Montserrat" pitchFamily="34" charset="0"/>
                <a:ea typeface="Montserrat" pitchFamily="34" charset="-122"/>
                <a:cs typeface="Montserrat" pitchFamily="34" charset="-120"/>
              </a:rPr>
              <a:t>Every code change that passes all automated tests is automatically deployed to production without manual intervention. This represents full automation of the entire release process.</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345055"/>
          </a:xfrm>
          <a:prstGeom prst="rect">
            <a:avLst/>
          </a:prstGeom>
        </p:spPr>
      </p:pic>
      <p:sp>
        <p:nvSpPr>
          <p:cNvPr id="3" name="Text 0"/>
          <p:cNvSpPr/>
          <p:nvPr/>
        </p:nvSpPr>
        <p:spPr>
          <a:xfrm>
            <a:off x="1150620" y="2953464"/>
            <a:ext cx="4466987" cy="558403"/>
          </a:xfrm>
          <a:prstGeom prst="rect">
            <a:avLst/>
          </a:prstGeom>
          <a:noFill/>
          <a:ln/>
        </p:spPr>
        <p:txBody>
          <a:bodyPr wrap="none" lIns="0" tIns="0" rIns="0" bIns="0" rtlCol="0" anchor="t"/>
          <a:lstStyle/>
          <a:p>
            <a:pPr algn="l" indent="0" marL="0">
              <a:lnSpc>
                <a:spcPts val="4350"/>
              </a:lnSpc>
              <a:buNone/>
            </a:pPr>
            <a:r>
              <a:rPr lang="en-US" sz="3500" b="1" dirty="0">
                <a:solidFill>
                  <a:srgbClr val="EEAEF6"/>
                </a:solidFill>
                <a:latin typeface="Bricolage Grotesque Extra Bold" pitchFamily="34" charset="0"/>
                <a:ea typeface="Bricolage Grotesque Extra Bold" pitchFamily="34" charset="-122"/>
                <a:cs typeface="Bricolage Grotesque Extra Bold" pitchFamily="34" charset="-120"/>
              </a:rPr>
              <a:t>Why CI/CD Matters</a:t>
            </a:r>
            <a:endParaRPr lang="en-US" sz="3500" dirty="0"/>
          </a:p>
        </p:txBody>
      </p:sp>
      <p:pic>
        <p:nvPicPr>
          <p:cNvPr id="4" name="Image 1" descr="preencoded.pn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50620" y="3722965"/>
            <a:ext cx="446603" cy="446603"/>
          </a:xfrm>
          <a:prstGeom prst="rect">
            <a:avLst/>
          </a:prstGeom>
        </p:spPr>
      </p:pic>
      <p:sp>
        <p:nvSpPr>
          <p:cNvPr id="5" name="Text 1"/>
          <p:cNvSpPr/>
          <p:nvPr/>
        </p:nvSpPr>
        <p:spPr>
          <a:xfrm>
            <a:off x="1150620" y="4345424"/>
            <a:ext cx="2417802" cy="279202"/>
          </a:xfrm>
          <a:prstGeom prst="rect">
            <a:avLst/>
          </a:prstGeom>
          <a:noFill/>
          <a:ln/>
        </p:spPr>
        <p:txBody>
          <a:bodyPr wrap="none" lIns="0" tIns="0" rIns="0" bIns="0" rtlCol="0" anchor="t"/>
          <a:lstStyle/>
          <a:p>
            <a:pPr algn="l" indent="0" marL="0">
              <a:lnSpc>
                <a:spcPts val="2150"/>
              </a:lnSpc>
              <a:buNone/>
            </a:pPr>
            <a:r>
              <a:rPr lang="en-US" sz="1750" b="1" dirty="0">
                <a:solidFill>
                  <a:srgbClr val="E5DCE6"/>
                </a:solidFill>
                <a:latin typeface="Bricolage Grotesque Extra Bold" pitchFamily="34" charset="0"/>
                <a:ea typeface="Bricolage Grotesque Extra Bold" pitchFamily="34" charset="-122"/>
                <a:cs typeface="Bricolage Grotesque Extra Bold" pitchFamily="34" charset="-120"/>
              </a:rPr>
              <a:t>Faster Time to Market</a:t>
            </a:r>
            <a:endParaRPr lang="en-US" sz="1750" dirty="0"/>
          </a:p>
        </p:txBody>
      </p:sp>
      <p:sp>
        <p:nvSpPr>
          <p:cNvPr id="6" name="Text 2"/>
          <p:cNvSpPr/>
          <p:nvPr/>
        </p:nvSpPr>
        <p:spPr>
          <a:xfrm>
            <a:off x="1150620" y="4709041"/>
            <a:ext cx="6076593" cy="766524"/>
          </a:xfrm>
          <a:prstGeom prst="rect">
            <a:avLst/>
          </a:prstGeom>
          <a:noFill/>
          <a:ln/>
        </p:spPr>
        <p:txBody>
          <a:bodyPr wrap="square" lIns="0" tIns="0" rIns="0" bIns="0" rtlCol="0" anchor="t"/>
          <a:lstStyle/>
          <a:p>
            <a:pPr algn="l" indent="0" marL="0">
              <a:lnSpc>
                <a:spcPts val="2000"/>
              </a:lnSpc>
              <a:buNone/>
            </a:pPr>
            <a:r>
              <a:rPr lang="en-US" sz="1400" dirty="0">
                <a:solidFill>
                  <a:srgbClr val="E5DCE6"/>
                </a:solidFill>
                <a:latin typeface="Montserrat" pitchFamily="34" charset="0"/>
                <a:ea typeface="Montserrat" pitchFamily="34" charset="-122"/>
                <a:cs typeface="Montserrat" pitchFamily="34" charset="-120"/>
              </a:rPr>
              <a:t>Automated pipelines eliminate bottlenecks and reduce the time between writing code and delivering value to customers. Ship features in days rather than weeks.</a:t>
            </a:r>
            <a:endParaRPr lang="en-US" sz="1400" dirty="0"/>
          </a:p>
        </p:txBody>
      </p:sp>
      <p:pic>
        <p:nvPicPr>
          <p:cNvPr id="7" name="Image 2" descr="preencoded.png">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403068" y="3722965"/>
            <a:ext cx="446603" cy="446603"/>
          </a:xfrm>
          <a:prstGeom prst="rect">
            <a:avLst/>
          </a:prstGeom>
        </p:spPr>
      </p:pic>
      <p:sp>
        <p:nvSpPr>
          <p:cNvPr id="8" name="Text 3"/>
          <p:cNvSpPr/>
          <p:nvPr/>
        </p:nvSpPr>
        <p:spPr>
          <a:xfrm>
            <a:off x="7403068" y="4345424"/>
            <a:ext cx="2233493" cy="279202"/>
          </a:xfrm>
          <a:prstGeom prst="rect">
            <a:avLst/>
          </a:prstGeom>
          <a:noFill/>
          <a:ln/>
        </p:spPr>
        <p:txBody>
          <a:bodyPr wrap="none" lIns="0" tIns="0" rIns="0" bIns="0" rtlCol="0" anchor="t"/>
          <a:lstStyle/>
          <a:p>
            <a:pPr algn="l" indent="0" marL="0">
              <a:lnSpc>
                <a:spcPts val="2150"/>
              </a:lnSpc>
              <a:buNone/>
            </a:pPr>
            <a:r>
              <a:rPr lang="en-US" sz="1750" b="1" dirty="0">
                <a:solidFill>
                  <a:srgbClr val="E5DCE6"/>
                </a:solidFill>
                <a:latin typeface="Bricolage Grotesque Extra Bold" pitchFamily="34" charset="0"/>
                <a:ea typeface="Bricolage Grotesque Extra Bold" pitchFamily="34" charset="-122"/>
                <a:cs typeface="Bricolage Grotesque Extra Bold" pitchFamily="34" charset="-120"/>
              </a:rPr>
              <a:t>Early Bug Detection</a:t>
            </a:r>
            <a:endParaRPr lang="en-US" sz="1750" dirty="0"/>
          </a:p>
        </p:txBody>
      </p:sp>
      <p:sp>
        <p:nvSpPr>
          <p:cNvPr id="9" name="Text 4"/>
          <p:cNvSpPr/>
          <p:nvPr/>
        </p:nvSpPr>
        <p:spPr>
          <a:xfrm>
            <a:off x="7403068" y="4709041"/>
            <a:ext cx="6076593" cy="766524"/>
          </a:xfrm>
          <a:prstGeom prst="rect">
            <a:avLst/>
          </a:prstGeom>
          <a:noFill/>
          <a:ln/>
        </p:spPr>
        <p:txBody>
          <a:bodyPr wrap="square" lIns="0" tIns="0" rIns="0" bIns="0" rtlCol="0" anchor="t"/>
          <a:lstStyle/>
          <a:p>
            <a:pPr algn="l" indent="0" marL="0">
              <a:lnSpc>
                <a:spcPts val="2000"/>
              </a:lnSpc>
              <a:buNone/>
            </a:pPr>
            <a:r>
              <a:rPr lang="en-US" sz="1400" dirty="0">
                <a:solidFill>
                  <a:srgbClr val="E5DCE6"/>
                </a:solidFill>
                <a:latin typeface="Montserrat" pitchFamily="34" charset="0"/>
                <a:ea typeface="Montserrat" pitchFamily="34" charset="-122"/>
                <a:cs typeface="Montserrat" pitchFamily="34" charset="-120"/>
              </a:rPr>
              <a:t>Automated testing catches issues immediately after code is committed, when they're cheapest and easiest to fix. Find problems before they reach production.</a:t>
            </a:r>
            <a:endParaRPr lang="en-US" sz="1400" dirty="0"/>
          </a:p>
        </p:txBody>
      </p:sp>
      <p:pic>
        <p:nvPicPr>
          <p:cNvPr id="10" name="Image 3" descr="preencoded.png">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50620" y="5757029"/>
            <a:ext cx="446603" cy="446603"/>
          </a:xfrm>
          <a:prstGeom prst="rect">
            <a:avLst/>
          </a:prstGeom>
        </p:spPr>
      </p:pic>
      <p:sp>
        <p:nvSpPr>
          <p:cNvPr id="11" name="Text 5"/>
          <p:cNvSpPr/>
          <p:nvPr/>
        </p:nvSpPr>
        <p:spPr>
          <a:xfrm>
            <a:off x="1150620" y="6379488"/>
            <a:ext cx="2446973" cy="279202"/>
          </a:xfrm>
          <a:prstGeom prst="rect">
            <a:avLst/>
          </a:prstGeom>
          <a:noFill/>
          <a:ln/>
        </p:spPr>
        <p:txBody>
          <a:bodyPr wrap="none" lIns="0" tIns="0" rIns="0" bIns="0" rtlCol="0" anchor="t"/>
          <a:lstStyle/>
          <a:p>
            <a:pPr algn="l" indent="0" marL="0">
              <a:lnSpc>
                <a:spcPts val="2150"/>
              </a:lnSpc>
              <a:buNone/>
            </a:pPr>
            <a:r>
              <a:rPr lang="en-US" sz="1750" b="1" dirty="0">
                <a:solidFill>
                  <a:srgbClr val="E5DCE6"/>
                </a:solidFill>
                <a:latin typeface="Bricolage Grotesque Extra Bold" pitchFamily="34" charset="0"/>
                <a:ea typeface="Bricolage Grotesque Extra Bold" pitchFamily="34" charset="-122"/>
                <a:cs typeface="Bricolage Grotesque Extra Bold" pitchFamily="34" charset="-120"/>
              </a:rPr>
              <a:t>Reduced Human Error</a:t>
            </a:r>
            <a:endParaRPr lang="en-US" sz="1750" dirty="0"/>
          </a:p>
        </p:txBody>
      </p:sp>
      <p:sp>
        <p:nvSpPr>
          <p:cNvPr id="12" name="Text 6"/>
          <p:cNvSpPr/>
          <p:nvPr/>
        </p:nvSpPr>
        <p:spPr>
          <a:xfrm>
            <a:off x="1150620" y="6743105"/>
            <a:ext cx="6076593" cy="766524"/>
          </a:xfrm>
          <a:prstGeom prst="rect">
            <a:avLst/>
          </a:prstGeom>
          <a:noFill/>
          <a:ln/>
        </p:spPr>
        <p:txBody>
          <a:bodyPr wrap="square" lIns="0" tIns="0" rIns="0" bIns="0" rtlCol="0" anchor="t"/>
          <a:lstStyle/>
          <a:p>
            <a:pPr algn="l" indent="0" marL="0">
              <a:lnSpc>
                <a:spcPts val="2000"/>
              </a:lnSpc>
              <a:buNone/>
            </a:pPr>
            <a:r>
              <a:rPr lang="en-US" sz="1400" dirty="0">
                <a:solidFill>
                  <a:srgbClr val="E5DCE6"/>
                </a:solidFill>
                <a:latin typeface="Montserrat" pitchFamily="34" charset="0"/>
                <a:ea typeface="Montserrat" pitchFamily="34" charset="-122"/>
                <a:cs typeface="Montserrat" pitchFamily="34" charset="-120"/>
              </a:rPr>
              <a:t>Automation removes manual deployment steps that are prone to mistakes. Consistent, repeatable processes mean fewer surprises and rollbacks.</a:t>
            </a:r>
            <a:endParaRPr lang="en-US" sz="1400" dirty="0"/>
          </a:p>
        </p:txBody>
      </p:sp>
      <p:pic>
        <p:nvPicPr>
          <p:cNvPr id="13" name="Image 4" descr="preencoded.png">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403068" y="5757029"/>
            <a:ext cx="446603" cy="446603"/>
          </a:xfrm>
          <a:prstGeom prst="rect">
            <a:avLst/>
          </a:prstGeom>
        </p:spPr>
      </p:pic>
      <p:sp>
        <p:nvSpPr>
          <p:cNvPr id="14" name="Text 7"/>
          <p:cNvSpPr/>
          <p:nvPr/>
        </p:nvSpPr>
        <p:spPr>
          <a:xfrm>
            <a:off x="7403068" y="6379488"/>
            <a:ext cx="2244328" cy="279202"/>
          </a:xfrm>
          <a:prstGeom prst="rect">
            <a:avLst/>
          </a:prstGeom>
          <a:noFill/>
          <a:ln/>
        </p:spPr>
        <p:txBody>
          <a:bodyPr wrap="none" lIns="0" tIns="0" rIns="0" bIns="0" rtlCol="0" anchor="t"/>
          <a:lstStyle/>
          <a:p>
            <a:pPr algn="l" indent="0" marL="0">
              <a:lnSpc>
                <a:spcPts val="2150"/>
              </a:lnSpc>
              <a:buNone/>
            </a:pPr>
            <a:r>
              <a:rPr lang="en-US" sz="1750" b="1" dirty="0">
                <a:solidFill>
                  <a:srgbClr val="E5DCE6"/>
                </a:solidFill>
                <a:latin typeface="Bricolage Grotesque Extra Bold" pitchFamily="34" charset="0"/>
                <a:ea typeface="Bricolage Grotesque Extra Bold" pitchFamily="34" charset="-122"/>
                <a:cs typeface="Bricolage Grotesque Extra Bold" pitchFamily="34" charset="-120"/>
              </a:rPr>
              <a:t>Better Collaboration</a:t>
            </a:r>
            <a:endParaRPr lang="en-US" sz="1750" dirty="0"/>
          </a:p>
        </p:txBody>
      </p:sp>
      <p:sp>
        <p:nvSpPr>
          <p:cNvPr id="15" name="Text 8"/>
          <p:cNvSpPr/>
          <p:nvPr/>
        </p:nvSpPr>
        <p:spPr>
          <a:xfrm>
            <a:off x="7403068" y="6743105"/>
            <a:ext cx="6076593" cy="766524"/>
          </a:xfrm>
          <a:prstGeom prst="rect">
            <a:avLst/>
          </a:prstGeom>
          <a:noFill/>
          <a:ln/>
        </p:spPr>
        <p:txBody>
          <a:bodyPr wrap="square" lIns="0" tIns="0" rIns="0" bIns="0" rtlCol="0" anchor="t"/>
          <a:lstStyle/>
          <a:p>
            <a:pPr algn="l" indent="0" marL="0">
              <a:lnSpc>
                <a:spcPts val="2000"/>
              </a:lnSpc>
              <a:buNone/>
            </a:pPr>
            <a:r>
              <a:rPr lang="en-US" sz="1400" dirty="0">
                <a:solidFill>
                  <a:srgbClr val="E5DCE6"/>
                </a:solidFill>
                <a:latin typeface="Montserrat" pitchFamily="34" charset="0"/>
                <a:ea typeface="Montserrat" pitchFamily="34" charset="-122"/>
                <a:cs typeface="Montserrat" pitchFamily="34" charset="-120"/>
              </a:rPr>
              <a:t>Teams work from the same codebase with clear visibility into changes. Developers, testers, and operations unite around shared pipelines and goals.</a:t>
            </a:r>
            <a:endParaRPr lang="en-US" sz="14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1548646" y="481132"/>
            <a:ext cx="1873091" cy="285988"/>
          </a:xfrm>
          <a:prstGeom prst="roundRect">
            <a:avLst>
              <a:gd name="adj" fmla="val 19638"/>
            </a:avLst>
          </a:prstGeom>
          <a:solidFill>
            <a:srgbClr val="3E0845"/>
          </a:solidFill>
          <a:ln/>
        </p:spPr>
      </p:sp>
      <p:sp>
        <p:nvSpPr>
          <p:cNvPr id="3" name="Text 1"/>
          <p:cNvSpPr/>
          <p:nvPr/>
        </p:nvSpPr>
        <p:spPr>
          <a:xfrm>
            <a:off x="1648897" y="531257"/>
            <a:ext cx="1672590" cy="185738"/>
          </a:xfrm>
          <a:prstGeom prst="rect">
            <a:avLst/>
          </a:prstGeom>
          <a:noFill/>
          <a:ln/>
        </p:spPr>
        <p:txBody>
          <a:bodyPr wrap="none" lIns="0" tIns="0" rIns="0" bIns="0" rtlCol="0" anchor="t"/>
          <a:lstStyle/>
          <a:p>
            <a:pPr algn="l" indent="0" marL="0">
              <a:lnSpc>
                <a:spcPts val="1450"/>
              </a:lnSpc>
              <a:buNone/>
            </a:pPr>
            <a:r>
              <a:rPr lang="en-US" sz="1050" dirty="0">
                <a:solidFill>
                  <a:srgbClr val="E5DCE6"/>
                </a:solidFill>
                <a:latin typeface="Montserrat" pitchFamily="34" charset="0"/>
                <a:ea typeface="Montserrat" pitchFamily="34" charset="-122"/>
                <a:cs typeface="Montserrat" pitchFamily="34" charset="-120"/>
              </a:rPr>
              <a:t>PIPELINE COMPONENTS</a:t>
            </a:r>
            <a:endParaRPr lang="en-US" sz="1050" dirty="0"/>
          </a:p>
        </p:txBody>
      </p:sp>
      <p:sp>
        <p:nvSpPr>
          <p:cNvPr id="4" name="Text 2"/>
          <p:cNvSpPr/>
          <p:nvPr/>
        </p:nvSpPr>
        <p:spPr>
          <a:xfrm>
            <a:off x="1548646" y="816293"/>
            <a:ext cx="7062788" cy="522327"/>
          </a:xfrm>
          <a:prstGeom prst="rect">
            <a:avLst/>
          </a:prstGeom>
          <a:noFill/>
          <a:ln/>
        </p:spPr>
        <p:txBody>
          <a:bodyPr wrap="none" lIns="0" tIns="0" rIns="0" bIns="0" rtlCol="0" anchor="t"/>
          <a:lstStyle/>
          <a:p>
            <a:pPr algn="l" indent="0" marL="0">
              <a:lnSpc>
                <a:spcPts val="4100"/>
              </a:lnSpc>
              <a:buNone/>
            </a:pPr>
            <a:r>
              <a:rPr lang="en-US" sz="3250" b="1" dirty="0">
                <a:solidFill>
                  <a:srgbClr val="EEAEF6"/>
                </a:solidFill>
                <a:latin typeface="Bricolage Grotesque Extra Bold" pitchFamily="34" charset="0"/>
                <a:ea typeface="Bricolage Grotesque Extra Bold" pitchFamily="34" charset="-122"/>
                <a:cs typeface="Bricolage Grotesque Extra Bold" pitchFamily="34" charset="-120"/>
              </a:rPr>
              <a:t>The Five Stages of a CI/CD Pipeline</a:t>
            </a:r>
            <a:endParaRPr lang="en-US" sz="3250" dirty="0"/>
          </a:p>
        </p:txBody>
      </p:sp>
      <p:pic>
        <p:nvPicPr>
          <p:cNvPr id="5" name="Image 0" descr="preencoded.png">    </p:cNvPr>
          <p:cNvPicPr>
            <a:picLocks noChangeAspect="1"/>
          </p:cNvPicPr>
          <p:nvPr/>
        </p:nvPicPr>
        <p:blipFill>
          <a:blip r:embed="rId1"/>
          <a:stretch>
            <a:fillRect/>
          </a:stretch>
        </p:blipFill>
        <p:spPr>
          <a:xfrm>
            <a:off x="2170628" y="1523286"/>
            <a:ext cx="10289143" cy="5622369"/>
          </a:xfrm>
          <a:prstGeom prst="rect">
            <a:avLst/>
          </a:prstGeom>
        </p:spPr>
      </p:pic>
      <p:sp>
        <p:nvSpPr>
          <p:cNvPr id="6" name="Text 3"/>
          <p:cNvSpPr/>
          <p:nvPr/>
        </p:nvSpPr>
        <p:spPr>
          <a:xfrm>
            <a:off x="3527439" y="4157700"/>
            <a:ext cx="2384064" cy="324363"/>
          </a:xfrm>
          <a:prstGeom prst="rect">
            <a:avLst/>
          </a:prstGeom>
          <a:noFill/>
          <a:ln/>
        </p:spPr>
        <p:txBody>
          <a:bodyPr wrap="none" lIns="0" tIns="0" rIns="0" bIns="0" rtlCol="0" anchor="t"/>
          <a:lstStyle/>
          <a:p>
            <a:pPr algn="ctr" indent="0" marL="0">
              <a:lnSpc>
                <a:spcPts val="1650"/>
              </a:lnSpc>
              <a:buNone/>
            </a:pPr>
            <a:r>
              <a:rPr lang="en-US" sz="1350" b="1" dirty="0">
                <a:solidFill>
                  <a:srgbClr val="EEAEF6"/>
                </a:solidFill>
                <a:latin typeface="Bricolage Grotesque Extra Bold" pitchFamily="34" charset="0"/>
                <a:ea typeface="Bricolage Grotesque Extra Bold" pitchFamily="34" charset="-122"/>
                <a:cs typeface="Bricolage Grotesque Extra Bold" pitchFamily="34" charset="-120"/>
              </a:rPr>
              <a:t>Source Control</a:t>
            </a:r>
            <a:endParaRPr lang="en-US" sz="1350" dirty="0"/>
          </a:p>
        </p:txBody>
      </p:sp>
      <p:sp>
        <p:nvSpPr>
          <p:cNvPr id="7" name="Text 4"/>
          <p:cNvSpPr/>
          <p:nvPr/>
        </p:nvSpPr>
        <p:spPr>
          <a:xfrm>
            <a:off x="9547607" y="4121119"/>
            <a:ext cx="2384065" cy="324363"/>
          </a:xfrm>
          <a:prstGeom prst="rect">
            <a:avLst/>
          </a:prstGeom>
          <a:noFill/>
          <a:ln/>
        </p:spPr>
        <p:txBody>
          <a:bodyPr wrap="none" lIns="0" tIns="0" rIns="0" bIns="0" rtlCol="0" anchor="t"/>
          <a:lstStyle/>
          <a:p>
            <a:pPr algn="ctr" indent="0" marL="0">
              <a:lnSpc>
                <a:spcPts val="1650"/>
              </a:lnSpc>
              <a:buNone/>
            </a:pPr>
            <a:r>
              <a:rPr lang="en-US" sz="1350" b="1" dirty="0">
                <a:solidFill>
                  <a:srgbClr val="EEAEF6"/>
                </a:solidFill>
                <a:latin typeface="Bricolage Grotesque Extra Bold" pitchFamily="34" charset="0"/>
                <a:ea typeface="Bricolage Grotesque Extra Bold" pitchFamily="34" charset="-122"/>
                <a:cs typeface="Bricolage Grotesque Extra Bold" pitchFamily="34" charset="-120"/>
              </a:rPr>
              <a:t>Build &amp; Test</a:t>
            </a:r>
            <a:endParaRPr lang="en-US" sz="1350" dirty="0"/>
          </a:p>
        </p:txBody>
      </p:sp>
      <p:sp>
        <p:nvSpPr>
          <p:cNvPr id="8" name="Text 5"/>
          <p:cNvSpPr/>
          <p:nvPr/>
        </p:nvSpPr>
        <p:spPr>
          <a:xfrm>
            <a:off x="6606721" y="4132832"/>
            <a:ext cx="2384064" cy="324363"/>
          </a:xfrm>
          <a:prstGeom prst="rect">
            <a:avLst/>
          </a:prstGeom>
          <a:noFill/>
          <a:ln/>
        </p:spPr>
        <p:txBody>
          <a:bodyPr wrap="none" lIns="0" tIns="0" rIns="0" bIns="0" rtlCol="0" anchor="t"/>
          <a:lstStyle/>
          <a:p>
            <a:pPr algn="ctr" indent="0" marL="0">
              <a:lnSpc>
                <a:spcPts val="1650"/>
              </a:lnSpc>
              <a:buNone/>
            </a:pPr>
            <a:r>
              <a:rPr lang="en-US" sz="1350" b="1" dirty="0">
                <a:solidFill>
                  <a:srgbClr val="EEAEF6"/>
                </a:solidFill>
                <a:latin typeface="Bricolage Grotesque Extra Bold" pitchFamily="34" charset="0"/>
                <a:ea typeface="Bricolage Grotesque Extra Bold" pitchFamily="34" charset="-122"/>
                <a:cs typeface="Bricolage Grotesque Extra Bold" pitchFamily="34" charset="-120"/>
              </a:rPr>
              <a:t>Deploy &amp; Release</a:t>
            </a:r>
            <a:endParaRPr lang="en-US" sz="1350" dirty="0"/>
          </a:p>
        </p:txBody>
      </p:sp>
      <p:sp>
        <p:nvSpPr>
          <p:cNvPr id="9" name="Text 6"/>
          <p:cNvSpPr/>
          <p:nvPr/>
        </p:nvSpPr>
        <p:spPr>
          <a:xfrm>
            <a:off x="1548646" y="7284125"/>
            <a:ext cx="11533108" cy="464344"/>
          </a:xfrm>
          <a:prstGeom prst="rect">
            <a:avLst/>
          </a:prstGeom>
          <a:noFill/>
          <a:ln/>
        </p:spPr>
        <p:txBody>
          <a:bodyPr wrap="square" lIns="0" tIns="0" rIns="0" bIns="0" rtlCol="0" anchor="t"/>
          <a:lstStyle/>
          <a:p>
            <a:pPr algn="l" indent="0" marL="0">
              <a:lnSpc>
                <a:spcPts val="1800"/>
              </a:lnSpc>
              <a:buNone/>
            </a:pPr>
            <a:r>
              <a:rPr lang="en-US" sz="1300" dirty="0">
                <a:solidFill>
                  <a:srgbClr val="E5DCE6"/>
                </a:solidFill>
                <a:latin typeface="Montserrat" pitchFamily="34" charset="0"/>
                <a:ea typeface="Montserrat" pitchFamily="34" charset="-122"/>
                <a:cs typeface="Montserrat" pitchFamily="34" charset="-120"/>
              </a:rPr>
              <a:t>Every CI/CD pipeline follows this fundamental sequence. Code moves from source control through build and test stages, then deploys to various environments before final release to users. Each stage adds confidence that changes are ready for production.</a:t>
            </a:r>
            <a:endParaRPr lang="en-US" sz="13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36521" y="876300"/>
            <a:ext cx="5957768" cy="657582"/>
          </a:xfrm>
          <a:prstGeom prst="rect">
            <a:avLst/>
          </a:prstGeom>
          <a:noFill/>
          <a:ln/>
        </p:spPr>
        <p:txBody>
          <a:bodyPr wrap="none" lIns="0" tIns="0" rIns="0" bIns="0" rtlCol="0" anchor="t"/>
          <a:lstStyle/>
          <a:p>
            <a:pPr algn="l" indent="0" marL="0">
              <a:lnSpc>
                <a:spcPts val="5150"/>
              </a:lnSpc>
              <a:buNone/>
            </a:pPr>
            <a:r>
              <a:rPr lang="en-US" sz="4100" b="1" dirty="0">
                <a:solidFill>
                  <a:srgbClr val="EEAEF6"/>
                </a:solidFill>
                <a:latin typeface="Bricolage Grotesque Extra Bold" pitchFamily="34" charset="0"/>
                <a:ea typeface="Bricolage Grotesque Extra Bold" pitchFamily="34" charset="-122"/>
                <a:cs typeface="Bricolage Grotesque Extra Bold" pitchFamily="34" charset="-120"/>
              </a:rPr>
              <a:t>Stage 1: Source Control</a:t>
            </a:r>
            <a:endParaRPr lang="en-US" sz="4100" dirty="0"/>
          </a:p>
        </p:txBody>
      </p:sp>
      <p:pic>
        <p:nvPicPr>
          <p:cNvPr id="3" name="Image 0" descr="preencoded.png">    </p:cNvPr>
          <p:cNvPicPr>
            <a:picLocks noChangeAspect="1"/>
          </p:cNvPicPr>
          <p:nvPr/>
        </p:nvPicPr>
        <p:blipFill>
          <a:blip r:embed="rId1"/>
          <a:stretch>
            <a:fillRect/>
          </a:stretch>
        </p:blipFill>
        <p:spPr>
          <a:xfrm>
            <a:off x="736521" y="2217777"/>
            <a:ext cx="8372594" cy="4744403"/>
          </a:xfrm>
          <a:prstGeom prst="rect">
            <a:avLst/>
          </a:prstGeom>
        </p:spPr>
      </p:pic>
      <p:sp>
        <p:nvSpPr>
          <p:cNvPr id="4" name="Text 1"/>
          <p:cNvSpPr/>
          <p:nvPr/>
        </p:nvSpPr>
        <p:spPr>
          <a:xfrm>
            <a:off x="9630132" y="2022038"/>
            <a:ext cx="4271367" cy="657701"/>
          </a:xfrm>
          <a:prstGeom prst="rect">
            <a:avLst/>
          </a:prstGeom>
          <a:noFill/>
          <a:ln/>
        </p:spPr>
        <p:txBody>
          <a:bodyPr wrap="square" lIns="0" tIns="0" rIns="0" bIns="0" rtlCol="0" anchor="t"/>
          <a:lstStyle/>
          <a:p>
            <a:pPr algn="l" indent="0" marL="0">
              <a:lnSpc>
                <a:spcPts val="2550"/>
              </a:lnSpc>
              <a:buNone/>
            </a:pPr>
            <a:r>
              <a:rPr lang="en-US" sz="2050" b="1" dirty="0">
                <a:solidFill>
                  <a:srgbClr val="EEAEF6"/>
                </a:solidFill>
                <a:latin typeface="Bricolage Grotesque Extra Bold" pitchFamily="34" charset="0"/>
                <a:ea typeface="Bricolage Grotesque Extra Bold" pitchFamily="34" charset="-122"/>
                <a:cs typeface="Bricolage Grotesque Extra Bold" pitchFamily="34" charset="-120"/>
              </a:rPr>
              <a:t>Managing Code Versions and Collaboration</a:t>
            </a:r>
            <a:endParaRPr lang="en-US" sz="2050" dirty="0"/>
          </a:p>
        </p:txBody>
      </p:sp>
      <p:sp>
        <p:nvSpPr>
          <p:cNvPr id="5" name="Text 2"/>
          <p:cNvSpPr/>
          <p:nvPr/>
        </p:nvSpPr>
        <p:spPr>
          <a:xfrm>
            <a:off x="9630132" y="2875002"/>
            <a:ext cx="4271367" cy="1298258"/>
          </a:xfrm>
          <a:prstGeom prst="rect">
            <a:avLst/>
          </a:prstGeom>
          <a:noFill/>
          <a:ln/>
        </p:spPr>
        <p:txBody>
          <a:bodyPr wrap="square" lIns="0" tIns="0" rIns="0" bIns="0" rtlCol="0" anchor="t"/>
          <a:lstStyle/>
          <a:p>
            <a:pPr algn="l" indent="0" marL="0">
              <a:lnSpc>
                <a:spcPts val="2550"/>
              </a:lnSpc>
              <a:buNone/>
            </a:pPr>
            <a:r>
              <a:rPr lang="en-US" sz="1650" dirty="0">
                <a:solidFill>
                  <a:srgbClr val="E5DCE6"/>
                </a:solidFill>
                <a:latin typeface="Montserrat" pitchFamily="34" charset="0"/>
                <a:ea typeface="Montserrat" pitchFamily="34" charset="-122"/>
                <a:cs typeface="Montserrat" pitchFamily="34" charset="-120"/>
              </a:rPr>
              <a:t>Source control is the foundation of CI/CD. It tracks every change to your codebase, enabling teams to work in parallel without conflicts.</a:t>
            </a:r>
            <a:endParaRPr lang="en-US" sz="1650" dirty="0"/>
          </a:p>
        </p:txBody>
      </p:sp>
      <p:sp>
        <p:nvSpPr>
          <p:cNvPr id="6" name="Text 3"/>
          <p:cNvSpPr/>
          <p:nvPr/>
        </p:nvSpPr>
        <p:spPr>
          <a:xfrm>
            <a:off x="9630132" y="4348996"/>
            <a:ext cx="4271367" cy="324564"/>
          </a:xfrm>
          <a:prstGeom prst="rect">
            <a:avLst/>
          </a:prstGeom>
          <a:noFill/>
          <a:ln/>
        </p:spPr>
        <p:txBody>
          <a:bodyPr wrap="none" lIns="0" tIns="0" rIns="0" bIns="0" rtlCol="0" anchor="t"/>
          <a:lstStyle/>
          <a:p>
            <a:pPr algn="l" indent="0" marL="0">
              <a:lnSpc>
                <a:spcPts val="2550"/>
              </a:lnSpc>
              <a:buNone/>
            </a:pPr>
            <a:r>
              <a:rPr lang="en-US" sz="1650" b="1" dirty="0">
                <a:solidFill>
                  <a:srgbClr val="E5DCE6"/>
                </a:solidFill>
                <a:latin typeface="Montserrat" pitchFamily="34" charset="0"/>
                <a:ea typeface="Montserrat" pitchFamily="34" charset="-122"/>
                <a:cs typeface="Montserrat" pitchFamily="34" charset="-120"/>
              </a:rPr>
              <a:t>Common actions:</a:t>
            </a:r>
            <a:endParaRPr lang="en-US" sz="1650" dirty="0"/>
          </a:p>
        </p:txBody>
      </p:sp>
      <p:sp>
        <p:nvSpPr>
          <p:cNvPr id="7" name="Text 4"/>
          <p:cNvSpPr/>
          <p:nvPr/>
        </p:nvSpPr>
        <p:spPr>
          <a:xfrm>
            <a:off x="9630132" y="4849297"/>
            <a:ext cx="4271367" cy="1298335"/>
          </a:xfrm>
          <a:prstGeom prst="rect">
            <a:avLst/>
          </a:prstGeom>
          <a:noFill/>
          <a:ln/>
        </p:spPr>
        <p:txBody>
          <a:bodyPr wrap="square" lIns="0" tIns="0" rIns="0" bIns="0" rtlCol="0" anchor="t"/>
          <a:lstStyle/>
          <a:p>
            <a:pPr algn="l" marL="342900" indent="-342900">
              <a:lnSpc>
                <a:spcPts val="2550"/>
              </a:lnSpc>
              <a:buSzPct val="100000"/>
              <a:buChar char="•"/>
            </a:pPr>
            <a:r>
              <a:rPr lang="en-US" sz="1650" dirty="0">
                <a:solidFill>
                  <a:srgbClr val="E5DCE6"/>
                </a:solidFill>
                <a:latin typeface="Montserrat" pitchFamily="34" charset="0"/>
                <a:ea typeface="Montserrat" pitchFamily="34" charset="-122"/>
                <a:cs typeface="Montserrat" pitchFamily="34" charset="-120"/>
              </a:rPr>
              <a:t>Code commits to share changes</a:t>
            </a:r>
            <a:endParaRPr lang="en-US" sz="1650" dirty="0"/>
          </a:p>
          <a:p>
            <a:pPr algn="l" marL="342900" indent="-342900">
              <a:lnSpc>
                <a:spcPts val="2550"/>
              </a:lnSpc>
              <a:buSzPct val="100000"/>
              <a:buChar char="•"/>
            </a:pPr>
            <a:r>
              <a:rPr lang="en-US" sz="1650" dirty="0">
                <a:solidFill>
                  <a:srgbClr val="E5DCE6"/>
                </a:solidFill>
                <a:latin typeface="Montserrat" pitchFamily="34" charset="0"/>
                <a:ea typeface="Montserrat" pitchFamily="34" charset="-122"/>
                <a:cs typeface="Montserrat" pitchFamily="34" charset="-120"/>
              </a:rPr>
              <a:t>Branching for feature development</a:t>
            </a:r>
            <a:endParaRPr lang="en-US" sz="1650" dirty="0"/>
          </a:p>
          <a:p>
            <a:pPr algn="l" marL="342900" indent="-342900">
              <a:lnSpc>
                <a:spcPts val="2550"/>
              </a:lnSpc>
              <a:buSzPct val="100000"/>
              <a:buChar char="•"/>
            </a:pPr>
            <a:r>
              <a:rPr lang="en-US" sz="1650" dirty="0">
                <a:solidFill>
                  <a:srgbClr val="E5DCE6"/>
                </a:solidFill>
                <a:latin typeface="Montserrat" pitchFamily="34" charset="0"/>
                <a:ea typeface="Montserrat" pitchFamily="34" charset="-122"/>
                <a:cs typeface="Montserrat" pitchFamily="34" charset="-120"/>
              </a:rPr>
              <a:t>Pull requests for code review</a:t>
            </a:r>
            <a:endParaRPr lang="en-US" sz="1650" dirty="0"/>
          </a:p>
          <a:p>
            <a:pPr algn="l" marL="342900" indent="-342900">
              <a:lnSpc>
                <a:spcPts val="2550"/>
              </a:lnSpc>
              <a:buSzPct val="100000"/>
              <a:buChar char="•"/>
            </a:pPr>
            <a:r>
              <a:rPr lang="en-US" sz="1650" dirty="0">
                <a:solidFill>
                  <a:srgbClr val="E5DCE6"/>
                </a:solidFill>
                <a:latin typeface="Montserrat" pitchFamily="34" charset="0"/>
                <a:ea typeface="Montserrat" pitchFamily="34" charset="-122"/>
                <a:cs typeface="Montserrat" pitchFamily="34" charset="-120"/>
              </a:rPr>
              <a:t>Merging approved changes</a:t>
            </a:r>
            <a:endParaRPr lang="en-US" sz="1650" dirty="0"/>
          </a:p>
        </p:txBody>
      </p:sp>
      <p:sp>
        <p:nvSpPr>
          <p:cNvPr id="8" name="Text 5"/>
          <p:cNvSpPr/>
          <p:nvPr/>
        </p:nvSpPr>
        <p:spPr>
          <a:xfrm>
            <a:off x="9630132" y="6323368"/>
            <a:ext cx="4271367" cy="649129"/>
          </a:xfrm>
          <a:prstGeom prst="rect">
            <a:avLst/>
          </a:prstGeom>
          <a:noFill/>
          <a:ln/>
        </p:spPr>
        <p:txBody>
          <a:bodyPr wrap="square" lIns="0" tIns="0" rIns="0" bIns="0" rtlCol="0" anchor="t"/>
          <a:lstStyle/>
          <a:p>
            <a:pPr algn="l" indent="0" marL="0">
              <a:lnSpc>
                <a:spcPts val="2550"/>
              </a:lnSpc>
              <a:buNone/>
            </a:pPr>
            <a:r>
              <a:rPr lang="en-US" sz="1650" b="1" dirty="0">
                <a:solidFill>
                  <a:srgbClr val="E5DCE6"/>
                </a:solidFill>
                <a:latin typeface="Montserrat" pitchFamily="34" charset="0"/>
                <a:ea typeface="Montserrat" pitchFamily="34" charset="-122"/>
                <a:cs typeface="Montserrat" pitchFamily="34" charset="-120"/>
              </a:rPr>
              <a:t>Popular tools:</a:t>
            </a:r>
            <a:pPr algn="l" indent="0" marL="0">
              <a:lnSpc>
                <a:spcPts val="2550"/>
              </a:lnSpc>
              <a:buNone/>
            </a:pPr>
            <a:r>
              <a:rPr lang="en-US" sz="1650" dirty="0">
                <a:solidFill>
                  <a:srgbClr val="E5DCE6"/>
                </a:solidFill>
                <a:latin typeface="Montserrat" pitchFamily="34" charset="0"/>
                <a:ea typeface="Montserrat" pitchFamily="34" charset="-122"/>
                <a:cs typeface="Montserrat" pitchFamily="34" charset="-120"/>
              </a:rPr>
              <a:t> GitHub, Azure Repos, GitLab</a:t>
            </a:r>
            <a:endParaRPr lang="en-US" sz="16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93790" y="1284565"/>
            <a:ext cx="7633811" cy="708779"/>
          </a:xfrm>
          <a:prstGeom prst="rect">
            <a:avLst/>
          </a:prstGeom>
          <a:noFill/>
          <a:ln/>
        </p:spPr>
        <p:txBody>
          <a:bodyPr wrap="none" lIns="0" tIns="0" rIns="0" bIns="0" rtlCol="0" anchor="t"/>
          <a:lstStyle/>
          <a:p>
            <a:pPr algn="l" indent="0" marL="0">
              <a:lnSpc>
                <a:spcPts val="5550"/>
              </a:lnSpc>
              <a:buNone/>
            </a:pPr>
            <a:r>
              <a:rPr lang="en-US" sz="4450" b="1" dirty="0">
                <a:solidFill>
                  <a:srgbClr val="EEAEF6"/>
                </a:solidFill>
                <a:latin typeface="Bricolage Grotesque Extra Bold" pitchFamily="34" charset="0"/>
                <a:ea typeface="Bricolage Grotesque Extra Bold" pitchFamily="34" charset="-122"/>
                <a:cs typeface="Bricolage Grotesque Extra Bold" pitchFamily="34" charset="-120"/>
              </a:rPr>
              <a:t>Stages 2 &amp; 3: Build and Test</a:t>
            </a:r>
            <a:endParaRPr lang="en-US" sz="4450" dirty="0"/>
          </a:p>
        </p:txBody>
      </p:sp>
      <p:sp>
        <p:nvSpPr>
          <p:cNvPr id="3" name="Shape 1"/>
          <p:cNvSpPr/>
          <p:nvPr/>
        </p:nvSpPr>
        <p:spPr>
          <a:xfrm>
            <a:off x="793790" y="2446973"/>
            <a:ext cx="6407944" cy="4497943"/>
          </a:xfrm>
          <a:prstGeom prst="roundRect">
            <a:avLst>
              <a:gd name="adj" fmla="val 2118"/>
            </a:avLst>
          </a:prstGeom>
          <a:solidFill>
            <a:srgbClr val="090E3F"/>
          </a:solidFill>
          <a:ln w="30480">
            <a:solidFill>
              <a:srgbClr val="414677"/>
            </a:solidFill>
            <a:prstDash val="solid"/>
          </a:ln>
        </p:spPr>
      </p:sp>
      <p:sp>
        <p:nvSpPr>
          <p:cNvPr id="4" name="Shape 2"/>
          <p:cNvSpPr/>
          <p:nvPr/>
        </p:nvSpPr>
        <p:spPr>
          <a:xfrm>
            <a:off x="824270" y="2477453"/>
            <a:ext cx="6346984" cy="680442"/>
          </a:xfrm>
          <a:prstGeom prst="roundRect">
            <a:avLst>
              <a:gd name="adj" fmla="val 8626"/>
            </a:avLst>
          </a:prstGeom>
          <a:solidFill>
            <a:srgbClr val="282D5E"/>
          </a:solidFill>
          <a:ln/>
        </p:spPr>
      </p:sp>
      <p:sp>
        <p:nvSpPr>
          <p:cNvPr id="5" name="Text 3"/>
          <p:cNvSpPr/>
          <p:nvPr/>
        </p:nvSpPr>
        <p:spPr>
          <a:xfrm>
            <a:off x="3827621" y="2604968"/>
            <a:ext cx="340162" cy="425291"/>
          </a:xfrm>
          <a:prstGeom prst="rect">
            <a:avLst/>
          </a:prstGeom>
          <a:noFill/>
          <a:ln/>
        </p:spPr>
        <p:txBody>
          <a:bodyPr wrap="none" lIns="0" tIns="0" rIns="0" bIns="0" rtlCol="0" anchor="t"/>
          <a:lstStyle/>
          <a:p>
            <a:pPr algn="l" indent="0" marL="0">
              <a:lnSpc>
                <a:spcPts val="2650"/>
              </a:lnSpc>
              <a:buNone/>
            </a:pPr>
            <a:r>
              <a:rPr lang="en-US" sz="2650" b="1" dirty="0">
                <a:solidFill>
                  <a:srgbClr val="E5DCE6"/>
                </a:solidFill>
                <a:latin typeface="Bricolage Grotesque Extra Bold" pitchFamily="34" charset="0"/>
                <a:ea typeface="Bricolage Grotesque Extra Bold" pitchFamily="34" charset="-122"/>
                <a:cs typeface="Bricolage Grotesque Extra Bold" pitchFamily="34" charset="-120"/>
              </a:rPr>
              <a:t>1</a:t>
            </a:r>
            <a:endParaRPr lang="en-US" sz="2650" dirty="0"/>
          </a:p>
        </p:txBody>
      </p:sp>
      <p:sp>
        <p:nvSpPr>
          <p:cNvPr id="6" name="Text 4"/>
          <p:cNvSpPr/>
          <p:nvPr/>
        </p:nvSpPr>
        <p:spPr>
          <a:xfrm>
            <a:off x="1051084" y="3384709"/>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E5DCE6"/>
                </a:solidFill>
                <a:latin typeface="Bricolage Grotesque Extra Bold" pitchFamily="34" charset="0"/>
                <a:ea typeface="Bricolage Grotesque Extra Bold" pitchFamily="34" charset="-122"/>
                <a:cs typeface="Bricolage Grotesque Extra Bold" pitchFamily="34" charset="-120"/>
              </a:rPr>
              <a:t>Build Stage</a:t>
            </a:r>
            <a:endParaRPr lang="en-US" sz="2200" dirty="0"/>
          </a:p>
        </p:txBody>
      </p:sp>
      <p:sp>
        <p:nvSpPr>
          <p:cNvPr id="7" name="Text 5"/>
          <p:cNvSpPr/>
          <p:nvPr/>
        </p:nvSpPr>
        <p:spPr>
          <a:xfrm>
            <a:off x="1051084" y="3875127"/>
            <a:ext cx="5893356" cy="725805"/>
          </a:xfrm>
          <a:prstGeom prst="rect">
            <a:avLst/>
          </a:prstGeom>
          <a:noFill/>
          <a:ln/>
        </p:spPr>
        <p:txBody>
          <a:bodyPr wrap="square" lIns="0" tIns="0" rIns="0" bIns="0" rtlCol="0" anchor="t"/>
          <a:lstStyle/>
          <a:p>
            <a:pPr algn="l" indent="0" marL="0">
              <a:lnSpc>
                <a:spcPts val="2850"/>
              </a:lnSpc>
              <a:buNone/>
            </a:pPr>
            <a:r>
              <a:rPr lang="en-US" sz="1750" dirty="0">
                <a:solidFill>
                  <a:srgbClr val="E5DCE6"/>
                </a:solidFill>
                <a:latin typeface="Montserrat" pitchFamily="34" charset="0"/>
                <a:ea typeface="Montserrat" pitchFamily="34" charset="-122"/>
                <a:cs typeface="Montserrat" pitchFamily="34" charset="-120"/>
              </a:rPr>
              <a:t>Converts source code into executable artifacts—the compiled, packaged application ready to deploy.</a:t>
            </a:r>
            <a:endParaRPr lang="en-US" sz="1750" dirty="0"/>
          </a:p>
        </p:txBody>
      </p:sp>
      <p:sp>
        <p:nvSpPr>
          <p:cNvPr id="8" name="Text 6"/>
          <p:cNvSpPr/>
          <p:nvPr/>
        </p:nvSpPr>
        <p:spPr>
          <a:xfrm>
            <a:off x="1051084" y="4737021"/>
            <a:ext cx="5893356" cy="725805"/>
          </a:xfrm>
          <a:prstGeom prst="rect">
            <a:avLst/>
          </a:prstGeom>
          <a:noFill/>
          <a:ln/>
        </p:spPr>
        <p:txBody>
          <a:bodyPr wrap="square" lIns="0" tIns="0" rIns="0" bIns="0" rtlCol="0" anchor="t"/>
          <a:lstStyle/>
          <a:p>
            <a:pPr algn="l" indent="0" marL="0">
              <a:lnSpc>
                <a:spcPts val="2850"/>
              </a:lnSpc>
              <a:buNone/>
            </a:pPr>
            <a:r>
              <a:rPr lang="en-US" sz="1750" b="1" dirty="0">
                <a:solidFill>
                  <a:srgbClr val="E5DCE6"/>
                </a:solidFill>
                <a:latin typeface="Montserrat" pitchFamily="34" charset="0"/>
                <a:ea typeface="Montserrat" pitchFamily="34" charset="-122"/>
                <a:cs typeface="Montserrat" pitchFamily="34" charset="-120"/>
              </a:rPr>
              <a:t>Examples:</a:t>
            </a:r>
            <a:pPr algn="l" indent="0" marL="0">
              <a:lnSpc>
                <a:spcPts val="2850"/>
              </a:lnSpc>
              <a:buNone/>
            </a:pPr>
            <a:r>
              <a:rPr lang="en-US" sz="1750" dirty="0">
                <a:solidFill>
                  <a:srgbClr val="E5DCE6"/>
                </a:solidFill>
                <a:latin typeface="Montserrat" pitchFamily="34" charset="0"/>
                <a:ea typeface="Montserrat" pitchFamily="34" charset="-122"/>
                <a:cs typeface="Montserrat" pitchFamily="34" charset="-120"/>
              </a:rPr>
              <a:t> Compiling Java code, generating .jar or .war files, bundling JavaScript with npm.</a:t>
            </a:r>
            <a:endParaRPr lang="en-US" sz="1750" dirty="0"/>
          </a:p>
        </p:txBody>
      </p:sp>
      <p:sp>
        <p:nvSpPr>
          <p:cNvPr id="9" name="Text 7"/>
          <p:cNvSpPr/>
          <p:nvPr/>
        </p:nvSpPr>
        <p:spPr>
          <a:xfrm>
            <a:off x="1051084" y="5598914"/>
            <a:ext cx="5893356" cy="362903"/>
          </a:xfrm>
          <a:prstGeom prst="rect">
            <a:avLst/>
          </a:prstGeom>
          <a:noFill/>
          <a:ln/>
        </p:spPr>
        <p:txBody>
          <a:bodyPr wrap="none" lIns="0" tIns="0" rIns="0" bIns="0" rtlCol="0" anchor="t"/>
          <a:lstStyle/>
          <a:p>
            <a:pPr algn="l" indent="0" marL="0">
              <a:lnSpc>
                <a:spcPts val="2850"/>
              </a:lnSpc>
              <a:buNone/>
            </a:pPr>
            <a:r>
              <a:rPr lang="en-US" sz="1750" b="1" dirty="0">
                <a:solidFill>
                  <a:srgbClr val="E5DCE6"/>
                </a:solidFill>
                <a:latin typeface="Montserrat" pitchFamily="34" charset="0"/>
                <a:ea typeface="Montserrat" pitchFamily="34" charset="-122"/>
                <a:cs typeface="Montserrat" pitchFamily="34" charset="-120"/>
              </a:rPr>
              <a:t>Tools:</a:t>
            </a:r>
            <a:pPr algn="l" indent="0" marL="0">
              <a:lnSpc>
                <a:spcPts val="2850"/>
              </a:lnSpc>
              <a:buNone/>
            </a:pPr>
            <a:r>
              <a:rPr lang="en-US" sz="1750" dirty="0">
                <a:solidFill>
                  <a:srgbClr val="E5DCE6"/>
                </a:solidFill>
                <a:latin typeface="Montserrat" pitchFamily="34" charset="0"/>
                <a:ea typeface="Montserrat" pitchFamily="34" charset="-122"/>
                <a:cs typeface="Montserrat" pitchFamily="34" charset="-120"/>
              </a:rPr>
              <a:t> Maven, Gradle, npm, MSBuild</a:t>
            </a:r>
            <a:endParaRPr lang="en-US" sz="1750" dirty="0"/>
          </a:p>
        </p:txBody>
      </p:sp>
      <p:sp>
        <p:nvSpPr>
          <p:cNvPr id="10" name="Shape 8"/>
          <p:cNvSpPr/>
          <p:nvPr/>
        </p:nvSpPr>
        <p:spPr>
          <a:xfrm>
            <a:off x="7428548" y="2446973"/>
            <a:ext cx="6408063" cy="4497943"/>
          </a:xfrm>
          <a:prstGeom prst="roundRect">
            <a:avLst>
              <a:gd name="adj" fmla="val 2118"/>
            </a:avLst>
          </a:prstGeom>
          <a:solidFill>
            <a:srgbClr val="090E3F"/>
          </a:solidFill>
          <a:ln w="30480">
            <a:solidFill>
              <a:srgbClr val="414677"/>
            </a:solidFill>
            <a:prstDash val="solid"/>
          </a:ln>
        </p:spPr>
      </p:sp>
      <p:sp>
        <p:nvSpPr>
          <p:cNvPr id="11" name="Shape 9"/>
          <p:cNvSpPr/>
          <p:nvPr/>
        </p:nvSpPr>
        <p:spPr>
          <a:xfrm>
            <a:off x="7459027" y="2477453"/>
            <a:ext cx="6347103" cy="680442"/>
          </a:xfrm>
          <a:prstGeom prst="roundRect">
            <a:avLst>
              <a:gd name="adj" fmla="val 8626"/>
            </a:avLst>
          </a:prstGeom>
          <a:solidFill>
            <a:srgbClr val="282D5E"/>
          </a:solidFill>
          <a:ln/>
        </p:spPr>
      </p:sp>
      <p:sp>
        <p:nvSpPr>
          <p:cNvPr id="12" name="Text 10"/>
          <p:cNvSpPr/>
          <p:nvPr/>
        </p:nvSpPr>
        <p:spPr>
          <a:xfrm>
            <a:off x="10462498" y="2604968"/>
            <a:ext cx="340162" cy="425291"/>
          </a:xfrm>
          <a:prstGeom prst="rect">
            <a:avLst/>
          </a:prstGeom>
          <a:noFill/>
          <a:ln/>
        </p:spPr>
        <p:txBody>
          <a:bodyPr wrap="none" lIns="0" tIns="0" rIns="0" bIns="0" rtlCol="0" anchor="t"/>
          <a:lstStyle/>
          <a:p>
            <a:pPr algn="l" indent="0" marL="0">
              <a:lnSpc>
                <a:spcPts val="2650"/>
              </a:lnSpc>
              <a:buNone/>
            </a:pPr>
            <a:r>
              <a:rPr lang="en-US" sz="2650" b="1" dirty="0">
                <a:solidFill>
                  <a:srgbClr val="E5DCE6"/>
                </a:solidFill>
                <a:latin typeface="Bricolage Grotesque Extra Bold" pitchFamily="34" charset="0"/>
                <a:ea typeface="Bricolage Grotesque Extra Bold" pitchFamily="34" charset="-122"/>
                <a:cs typeface="Bricolage Grotesque Extra Bold" pitchFamily="34" charset="-120"/>
              </a:rPr>
              <a:t>2</a:t>
            </a:r>
            <a:endParaRPr lang="en-US" sz="2650" dirty="0"/>
          </a:p>
        </p:txBody>
      </p:sp>
      <p:sp>
        <p:nvSpPr>
          <p:cNvPr id="13" name="Text 11"/>
          <p:cNvSpPr/>
          <p:nvPr/>
        </p:nvSpPr>
        <p:spPr>
          <a:xfrm>
            <a:off x="7685842" y="3384709"/>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E5DCE6"/>
                </a:solidFill>
                <a:latin typeface="Bricolage Grotesque Extra Bold" pitchFamily="34" charset="0"/>
                <a:ea typeface="Bricolage Grotesque Extra Bold" pitchFamily="34" charset="-122"/>
                <a:cs typeface="Bricolage Grotesque Extra Bold" pitchFamily="34" charset="-120"/>
              </a:rPr>
              <a:t>Test Stage</a:t>
            </a:r>
            <a:endParaRPr lang="en-US" sz="2200" dirty="0"/>
          </a:p>
        </p:txBody>
      </p:sp>
      <p:sp>
        <p:nvSpPr>
          <p:cNvPr id="14" name="Text 12"/>
          <p:cNvSpPr/>
          <p:nvPr/>
        </p:nvSpPr>
        <p:spPr>
          <a:xfrm>
            <a:off x="7685842" y="3875127"/>
            <a:ext cx="5893475" cy="1088708"/>
          </a:xfrm>
          <a:prstGeom prst="rect">
            <a:avLst/>
          </a:prstGeom>
          <a:noFill/>
          <a:ln/>
        </p:spPr>
        <p:txBody>
          <a:bodyPr wrap="square" lIns="0" tIns="0" rIns="0" bIns="0" rtlCol="0" anchor="t"/>
          <a:lstStyle/>
          <a:p>
            <a:pPr algn="l" indent="0" marL="0">
              <a:lnSpc>
                <a:spcPts val="2850"/>
              </a:lnSpc>
              <a:buNone/>
            </a:pPr>
            <a:r>
              <a:rPr lang="en-US" sz="1750" dirty="0">
                <a:solidFill>
                  <a:srgbClr val="E5DCE6"/>
                </a:solidFill>
                <a:latin typeface="Montserrat" pitchFamily="34" charset="0"/>
                <a:ea typeface="Montserrat" pitchFamily="34" charset="-122"/>
                <a:cs typeface="Montserrat" pitchFamily="34" charset="-120"/>
              </a:rPr>
              <a:t>Automated testing validates code quality and correctness before deployment, catching regressions immediately.</a:t>
            </a:r>
            <a:endParaRPr lang="en-US" sz="1750" dirty="0"/>
          </a:p>
        </p:txBody>
      </p:sp>
      <p:sp>
        <p:nvSpPr>
          <p:cNvPr id="15" name="Text 13"/>
          <p:cNvSpPr/>
          <p:nvPr/>
        </p:nvSpPr>
        <p:spPr>
          <a:xfrm>
            <a:off x="7685842" y="5099923"/>
            <a:ext cx="5893475" cy="1088708"/>
          </a:xfrm>
          <a:prstGeom prst="rect">
            <a:avLst/>
          </a:prstGeom>
          <a:noFill/>
          <a:ln/>
        </p:spPr>
        <p:txBody>
          <a:bodyPr wrap="square" lIns="0" tIns="0" rIns="0" bIns="0" rtlCol="0" anchor="t"/>
          <a:lstStyle/>
          <a:p>
            <a:pPr algn="l" indent="0" marL="0">
              <a:lnSpc>
                <a:spcPts val="2850"/>
              </a:lnSpc>
              <a:buNone/>
            </a:pPr>
            <a:r>
              <a:rPr lang="en-US" sz="1750" b="1" dirty="0">
                <a:solidFill>
                  <a:srgbClr val="E5DCE6"/>
                </a:solidFill>
                <a:latin typeface="Montserrat" pitchFamily="34" charset="0"/>
                <a:ea typeface="Montserrat" pitchFamily="34" charset="-122"/>
                <a:cs typeface="Montserrat" pitchFamily="34" charset="-120"/>
              </a:rPr>
              <a:t>Test types:</a:t>
            </a:r>
            <a:pPr algn="l" indent="0" marL="0">
              <a:lnSpc>
                <a:spcPts val="2850"/>
              </a:lnSpc>
              <a:buNone/>
            </a:pPr>
            <a:r>
              <a:rPr lang="en-US" sz="1750" dirty="0">
                <a:solidFill>
                  <a:srgbClr val="E5DCE6"/>
                </a:solidFill>
                <a:latin typeface="Montserrat" pitchFamily="34" charset="0"/>
                <a:ea typeface="Montserrat" pitchFamily="34" charset="-122"/>
                <a:cs typeface="Montserrat" pitchFamily="34" charset="-120"/>
              </a:rPr>
              <a:t> Unit tests (individual functions), integration tests (component interactions), smoke tests (basic functionality).</a:t>
            </a:r>
            <a:endParaRPr lang="en-US" sz="1750" dirty="0"/>
          </a:p>
        </p:txBody>
      </p:sp>
      <p:sp>
        <p:nvSpPr>
          <p:cNvPr id="16" name="Text 14"/>
          <p:cNvSpPr/>
          <p:nvPr/>
        </p:nvSpPr>
        <p:spPr>
          <a:xfrm>
            <a:off x="7685842" y="6324719"/>
            <a:ext cx="5893475" cy="362903"/>
          </a:xfrm>
          <a:prstGeom prst="rect">
            <a:avLst/>
          </a:prstGeom>
          <a:noFill/>
          <a:ln/>
        </p:spPr>
        <p:txBody>
          <a:bodyPr wrap="none" lIns="0" tIns="0" rIns="0" bIns="0" rtlCol="0" anchor="t"/>
          <a:lstStyle/>
          <a:p>
            <a:pPr algn="l" indent="0" marL="0">
              <a:lnSpc>
                <a:spcPts val="2850"/>
              </a:lnSpc>
              <a:buNone/>
            </a:pPr>
            <a:r>
              <a:rPr lang="en-US" sz="1750" b="1" dirty="0">
                <a:solidFill>
                  <a:srgbClr val="E5DCE6"/>
                </a:solidFill>
                <a:latin typeface="Montserrat" pitchFamily="34" charset="0"/>
                <a:ea typeface="Montserrat" pitchFamily="34" charset="-122"/>
                <a:cs typeface="Montserrat" pitchFamily="34" charset="-120"/>
              </a:rPr>
              <a:t>Tools:</a:t>
            </a:r>
            <a:pPr algn="l" indent="0" marL="0">
              <a:lnSpc>
                <a:spcPts val="2850"/>
              </a:lnSpc>
              <a:buNone/>
            </a:pPr>
            <a:r>
              <a:rPr lang="en-US" sz="1750" dirty="0">
                <a:solidFill>
                  <a:srgbClr val="E5DCE6"/>
                </a:solidFill>
                <a:latin typeface="Montserrat" pitchFamily="34" charset="0"/>
                <a:ea typeface="Montserrat" pitchFamily="34" charset="-122"/>
                <a:cs typeface="Montserrat" pitchFamily="34" charset="-120"/>
              </a:rPr>
              <a:t> JUnit, Selenium, NUnit, Jest</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19852" y="695920"/>
            <a:ext cx="8334851" cy="642699"/>
          </a:xfrm>
          <a:prstGeom prst="rect">
            <a:avLst/>
          </a:prstGeom>
          <a:noFill/>
          <a:ln/>
        </p:spPr>
        <p:txBody>
          <a:bodyPr wrap="none" lIns="0" tIns="0" rIns="0" bIns="0" rtlCol="0" anchor="t"/>
          <a:lstStyle/>
          <a:p>
            <a:pPr algn="l" indent="0" marL="0">
              <a:lnSpc>
                <a:spcPts val="5050"/>
              </a:lnSpc>
              <a:buNone/>
            </a:pPr>
            <a:r>
              <a:rPr lang="en-US" sz="4000" b="1" dirty="0">
                <a:solidFill>
                  <a:srgbClr val="EEAEF6"/>
                </a:solidFill>
                <a:latin typeface="Bricolage Grotesque Extra Bold" pitchFamily="34" charset="0"/>
                <a:ea typeface="Bricolage Grotesque Extra Bold" pitchFamily="34" charset="-122"/>
                <a:cs typeface="Bricolage Grotesque Extra Bold" pitchFamily="34" charset="-120"/>
              </a:rPr>
              <a:t>Stages 4 &amp; 5: Deploy and Release</a:t>
            </a:r>
            <a:endParaRPr lang="en-US" sz="4000" dirty="0"/>
          </a:p>
        </p:txBody>
      </p:sp>
      <p:sp>
        <p:nvSpPr>
          <p:cNvPr id="3" name="Shape 1"/>
          <p:cNvSpPr/>
          <p:nvPr/>
        </p:nvSpPr>
        <p:spPr>
          <a:xfrm>
            <a:off x="719852" y="1828086"/>
            <a:ext cx="205621" cy="1234083"/>
          </a:xfrm>
          <a:prstGeom prst="roundRect">
            <a:avLst>
              <a:gd name="adj" fmla="val 42014"/>
            </a:avLst>
          </a:prstGeom>
          <a:solidFill>
            <a:srgbClr val="282D5E"/>
          </a:solidFill>
          <a:ln/>
        </p:spPr>
      </p:sp>
      <p:sp>
        <p:nvSpPr>
          <p:cNvPr id="4" name="Text 2"/>
          <p:cNvSpPr/>
          <p:nvPr/>
        </p:nvSpPr>
        <p:spPr>
          <a:xfrm>
            <a:off x="1111925" y="2033707"/>
            <a:ext cx="2571036" cy="321231"/>
          </a:xfrm>
          <a:prstGeom prst="rect">
            <a:avLst/>
          </a:prstGeom>
          <a:noFill/>
          <a:ln/>
        </p:spPr>
        <p:txBody>
          <a:bodyPr wrap="none" lIns="0" tIns="0" rIns="0" bIns="0" rtlCol="0" anchor="t"/>
          <a:lstStyle/>
          <a:p>
            <a:pPr algn="l" indent="0" marL="0">
              <a:lnSpc>
                <a:spcPts val="2500"/>
              </a:lnSpc>
              <a:buNone/>
            </a:pPr>
            <a:r>
              <a:rPr lang="en-US" sz="2000" b="1" dirty="0">
                <a:solidFill>
                  <a:srgbClr val="E5DCE6"/>
                </a:solidFill>
                <a:latin typeface="Bricolage Grotesque Extra Bold" pitchFamily="34" charset="0"/>
                <a:ea typeface="Bricolage Grotesque Extra Bold" pitchFamily="34" charset="-122"/>
                <a:cs typeface="Bricolage Grotesque Extra Bold" pitchFamily="34" charset="-120"/>
              </a:rPr>
              <a:t>Dev Environment</a:t>
            </a:r>
            <a:endParaRPr lang="en-US" sz="2000" dirty="0"/>
          </a:p>
        </p:txBody>
      </p:sp>
      <p:sp>
        <p:nvSpPr>
          <p:cNvPr id="5" name="Text 3"/>
          <p:cNvSpPr/>
          <p:nvPr/>
        </p:nvSpPr>
        <p:spPr>
          <a:xfrm>
            <a:off x="1111925" y="2541389"/>
            <a:ext cx="5952411" cy="313730"/>
          </a:xfrm>
          <a:prstGeom prst="rect">
            <a:avLst/>
          </a:prstGeom>
          <a:noFill/>
          <a:ln/>
        </p:spPr>
        <p:txBody>
          <a:bodyPr wrap="none" lIns="0" tIns="0" rIns="0" bIns="0" rtlCol="0" anchor="t"/>
          <a:lstStyle/>
          <a:p>
            <a:pPr algn="l" indent="0" marL="0">
              <a:lnSpc>
                <a:spcPts val="2450"/>
              </a:lnSpc>
              <a:buNone/>
            </a:pPr>
            <a:r>
              <a:rPr lang="en-US" sz="1600" dirty="0">
                <a:solidFill>
                  <a:srgbClr val="E5DCE6"/>
                </a:solidFill>
                <a:latin typeface="Montserrat" pitchFamily="34" charset="0"/>
                <a:ea typeface="Montserrat" pitchFamily="34" charset="-122"/>
                <a:cs typeface="Montserrat" pitchFamily="34" charset="-120"/>
              </a:rPr>
              <a:t>Initial deployment for development testing</a:t>
            </a:r>
            <a:endParaRPr lang="en-US" sz="1600" dirty="0"/>
          </a:p>
        </p:txBody>
      </p:sp>
      <p:sp>
        <p:nvSpPr>
          <p:cNvPr id="6" name="Shape 4"/>
          <p:cNvSpPr/>
          <p:nvPr/>
        </p:nvSpPr>
        <p:spPr>
          <a:xfrm>
            <a:off x="1028343" y="3248620"/>
            <a:ext cx="205621" cy="1234083"/>
          </a:xfrm>
          <a:prstGeom prst="roundRect">
            <a:avLst>
              <a:gd name="adj" fmla="val 42014"/>
            </a:avLst>
          </a:prstGeom>
          <a:solidFill>
            <a:srgbClr val="282D5E"/>
          </a:solidFill>
          <a:ln/>
        </p:spPr>
      </p:sp>
      <p:sp>
        <p:nvSpPr>
          <p:cNvPr id="7" name="Text 5"/>
          <p:cNvSpPr/>
          <p:nvPr/>
        </p:nvSpPr>
        <p:spPr>
          <a:xfrm>
            <a:off x="1420416" y="3454241"/>
            <a:ext cx="2571036" cy="321231"/>
          </a:xfrm>
          <a:prstGeom prst="rect">
            <a:avLst/>
          </a:prstGeom>
          <a:noFill/>
          <a:ln/>
        </p:spPr>
        <p:txBody>
          <a:bodyPr wrap="none" lIns="0" tIns="0" rIns="0" bIns="0" rtlCol="0" anchor="t"/>
          <a:lstStyle/>
          <a:p>
            <a:pPr algn="l" indent="0" marL="0">
              <a:lnSpc>
                <a:spcPts val="2500"/>
              </a:lnSpc>
              <a:buNone/>
            </a:pPr>
            <a:r>
              <a:rPr lang="en-US" sz="2000" b="1" dirty="0">
                <a:solidFill>
                  <a:srgbClr val="E5DCE6"/>
                </a:solidFill>
                <a:latin typeface="Bricolage Grotesque Extra Bold" pitchFamily="34" charset="0"/>
                <a:ea typeface="Bricolage Grotesque Extra Bold" pitchFamily="34" charset="-122"/>
                <a:cs typeface="Bricolage Grotesque Extra Bold" pitchFamily="34" charset="-120"/>
              </a:rPr>
              <a:t>Test Environment</a:t>
            </a:r>
            <a:endParaRPr lang="en-US" sz="2000" dirty="0"/>
          </a:p>
        </p:txBody>
      </p:sp>
      <p:sp>
        <p:nvSpPr>
          <p:cNvPr id="8" name="Text 6"/>
          <p:cNvSpPr/>
          <p:nvPr/>
        </p:nvSpPr>
        <p:spPr>
          <a:xfrm>
            <a:off x="1420416" y="3961924"/>
            <a:ext cx="5643920" cy="313730"/>
          </a:xfrm>
          <a:prstGeom prst="rect">
            <a:avLst/>
          </a:prstGeom>
          <a:noFill/>
          <a:ln/>
        </p:spPr>
        <p:txBody>
          <a:bodyPr wrap="none" lIns="0" tIns="0" rIns="0" bIns="0" rtlCol="0" anchor="t"/>
          <a:lstStyle/>
          <a:p>
            <a:pPr algn="l" indent="0" marL="0">
              <a:lnSpc>
                <a:spcPts val="2450"/>
              </a:lnSpc>
              <a:buNone/>
            </a:pPr>
            <a:r>
              <a:rPr lang="en-US" sz="1600" dirty="0">
                <a:solidFill>
                  <a:srgbClr val="E5DCE6"/>
                </a:solidFill>
                <a:latin typeface="Montserrat" pitchFamily="34" charset="0"/>
                <a:ea typeface="Montserrat" pitchFamily="34" charset="-122"/>
                <a:cs typeface="Montserrat" pitchFamily="34" charset="-120"/>
              </a:rPr>
              <a:t>Quality assurance validation</a:t>
            </a:r>
            <a:endParaRPr lang="en-US" sz="1600" dirty="0"/>
          </a:p>
        </p:txBody>
      </p:sp>
      <p:sp>
        <p:nvSpPr>
          <p:cNvPr id="9" name="Shape 7"/>
          <p:cNvSpPr/>
          <p:nvPr/>
        </p:nvSpPr>
        <p:spPr>
          <a:xfrm>
            <a:off x="1336834" y="4669155"/>
            <a:ext cx="205621" cy="1234083"/>
          </a:xfrm>
          <a:prstGeom prst="roundRect">
            <a:avLst>
              <a:gd name="adj" fmla="val 42014"/>
            </a:avLst>
          </a:prstGeom>
          <a:solidFill>
            <a:srgbClr val="282D5E"/>
          </a:solidFill>
          <a:ln/>
        </p:spPr>
      </p:sp>
      <p:sp>
        <p:nvSpPr>
          <p:cNvPr id="10" name="Text 8"/>
          <p:cNvSpPr/>
          <p:nvPr/>
        </p:nvSpPr>
        <p:spPr>
          <a:xfrm>
            <a:off x="1728907" y="4874776"/>
            <a:ext cx="2571036" cy="321231"/>
          </a:xfrm>
          <a:prstGeom prst="rect">
            <a:avLst/>
          </a:prstGeom>
          <a:noFill/>
          <a:ln/>
        </p:spPr>
        <p:txBody>
          <a:bodyPr wrap="none" lIns="0" tIns="0" rIns="0" bIns="0" rtlCol="0" anchor="t"/>
          <a:lstStyle/>
          <a:p>
            <a:pPr algn="l" indent="0" marL="0">
              <a:lnSpc>
                <a:spcPts val="2500"/>
              </a:lnSpc>
              <a:buNone/>
            </a:pPr>
            <a:r>
              <a:rPr lang="en-US" sz="2000" b="1" dirty="0">
                <a:solidFill>
                  <a:srgbClr val="E5DCE6"/>
                </a:solidFill>
                <a:latin typeface="Bricolage Grotesque Extra Bold" pitchFamily="34" charset="0"/>
                <a:ea typeface="Bricolage Grotesque Extra Bold" pitchFamily="34" charset="-122"/>
                <a:cs typeface="Bricolage Grotesque Extra Bold" pitchFamily="34" charset="-120"/>
              </a:rPr>
              <a:t>UAT Environment</a:t>
            </a:r>
            <a:endParaRPr lang="en-US" sz="2000" dirty="0"/>
          </a:p>
        </p:txBody>
      </p:sp>
      <p:sp>
        <p:nvSpPr>
          <p:cNvPr id="11" name="Text 9"/>
          <p:cNvSpPr/>
          <p:nvPr/>
        </p:nvSpPr>
        <p:spPr>
          <a:xfrm>
            <a:off x="1728907" y="5382458"/>
            <a:ext cx="5335429" cy="313730"/>
          </a:xfrm>
          <a:prstGeom prst="rect">
            <a:avLst/>
          </a:prstGeom>
          <a:noFill/>
          <a:ln/>
        </p:spPr>
        <p:txBody>
          <a:bodyPr wrap="none" lIns="0" tIns="0" rIns="0" bIns="0" rtlCol="0" anchor="t"/>
          <a:lstStyle/>
          <a:p>
            <a:pPr algn="l" indent="0" marL="0">
              <a:lnSpc>
                <a:spcPts val="2450"/>
              </a:lnSpc>
              <a:buNone/>
            </a:pPr>
            <a:r>
              <a:rPr lang="en-US" sz="1600" dirty="0">
                <a:solidFill>
                  <a:srgbClr val="E5DCE6"/>
                </a:solidFill>
                <a:latin typeface="Montserrat" pitchFamily="34" charset="0"/>
                <a:ea typeface="Montserrat" pitchFamily="34" charset="-122"/>
                <a:cs typeface="Montserrat" pitchFamily="34" charset="-120"/>
              </a:rPr>
              <a:t>User acceptance testing with stakeholders</a:t>
            </a:r>
            <a:endParaRPr lang="en-US" sz="1600" dirty="0"/>
          </a:p>
        </p:txBody>
      </p:sp>
      <p:sp>
        <p:nvSpPr>
          <p:cNvPr id="12" name="Shape 10"/>
          <p:cNvSpPr/>
          <p:nvPr/>
        </p:nvSpPr>
        <p:spPr>
          <a:xfrm>
            <a:off x="1645444" y="6089690"/>
            <a:ext cx="205621" cy="1234083"/>
          </a:xfrm>
          <a:prstGeom prst="roundRect">
            <a:avLst>
              <a:gd name="adj" fmla="val 42014"/>
            </a:avLst>
          </a:prstGeom>
          <a:solidFill>
            <a:srgbClr val="282D5E"/>
          </a:solidFill>
          <a:ln/>
        </p:spPr>
      </p:sp>
      <p:sp>
        <p:nvSpPr>
          <p:cNvPr id="13" name="Text 11"/>
          <p:cNvSpPr/>
          <p:nvPr/>
        </p:nvSpPr>
        <p:spPr>
          <a:xfrm>
            <a:off x="2037517" y="6295311"/>
            <a:ext cx="2571036" cy="321231"/>
          </a:xfrm>
          <a:prstGeom prst="rect">
            <a:avLst/>
          </a:prstGeom>
          <a:noFill/>
          <a:ln/>
        </p:spPr>
        <p:txBody>
          <a:bodyPr wrap="none" lIns="0" tIns="0" rIns="0" bIns="0" rtlCol="0" anchor="t"/>
          <a:lstStyle/>
          <a:p>
            <a:pPr algn="l" indent="0" marL="0">
              <a:lnSpc>
                <a:spcPts val="2500"/>
              </a:lnSpc>
              <a:buNone/>
            </a:pPr>
            <a:r>
              <a:rPr lang="en-US" sz="2000" b="1" dirty="0">
                <a:solidFill>
                  <a:srgbClr val="E5DCE6"/>
                </a:solidFill>
                <a:latin typeface="Bricolage Grotesque Extra Bold" pitchFamily="34" charset="0"/>
                <a:ea typeface="Bricolage Grotesque Extra Bold" pitchFamily="34" charset="-122"/>
                <a:cs typeface="Bricolage Grotesque Extra Bold" pitchFamily="34" charset="-120"/>
              </a:rPr>
              <a:t>Production</a:t>
            </a:r>
            <a:endParaRPr lang="en-US" sz="2000" dirty="0"/>
          </a:p>
        </p:txBody>
      </p:sp>
      <p:sp>
        <p:nvSpPr>
          <p:cNvPr id="14" name="Text 12"/>
          <p:cNvSpPr/>
          <p:nvPr/>
        </p:nvSpPr>
        <p:spPr>
          <a:xfrm>
            <a:off x="2037517" y="6802993"/>
            <a:ext cx="5026819" cy="313730"/>
          </a:xfrm>
          <a:prstGeom prst="rect">
            <a:avLst/>
          </a:prstGeom>
          <a:noFill/>
          <a:ln/>
        </p:spPr>
        <p:txBody>
          <a:bodyPr wrap="none" lIns="0" tIns="0" rIns="0" bIns="0" rtlCol="0" anchor="t"/>
          <a:lstStyle/>
          <a:p>
            <a:pPr algn="l" indent="0" marL="0">
              <a:lnSpc>
                <a:spcPts val="2450"/>
              </a:lnSpc>
              <a:buNone/>
            </a:pPr>
            <a:r>
              <a:rPr lang="en-US" sz="1600" dirty="0">
                <a:solidFill>
                  <a:srgbClr val="E5DCE6"/>
                </a:solidFill>
                <a:latin typeface="Montserrat" pitchFamily="34" charset="0"/>
                <a:ea typeface="Montserrat" pitchFamily="34" charset="-122"/>
                <a:cs typeface="Montserrat" pitchFamily="34" charset="-120"/>
              </a:rPr>
              <a:t>Final release to end users</a:t>
            </a:r>
            <a:endParaRPr lang="en-US" sz="1600" dirty="0"/>
          </a:p>
        </p:txBody>
      </p:sp>
      <p:sp>
        <p:nvSpPr>
          <p:cNvPr id="15" name="Text 13"/>
          <p:cNvSpPr/>
          <p:nvPr/>
        </p:nvSpPr>
        <p:spPr>
          <a:xfrm>
            <a:off x="7573685" y="1804749"/>
            <a:ext cx="4417338" cy="321231"/>
          </a:xfrm>
          <a:prstGeom prst="rect">
            <a:avLst/>
          </a:prstGeom>
          <a:noFill/>
          <a:ln/>
        </p:spPr>
        <p:txBody>
          <a:bodyPr wrap="none" lIns="0" tIns="0" rIns="0" bIns="0" rtlCol="0" anchor="t"/>
          <a:lstStyle/>
          <a:p>
            <a:pPr algn="l" indent="0" marL="0">
              <a:lnSpc>
                <a:spcPts val="2500"/>
              </a:lnSpc>
              <a:buNone/>
            </a:pPr>
            <a:r>
              <a:rPr lang="en-US" sz="2000" b="1" dirty="0">
                <a:solidFill>
                  <a:srgbClr val="EEAEF6"/>
                </a:solidFill>
                <a:latin typeface="Bricolage Grotesque Extra Bold" pitchFamily="34" charset="0"/>
                <a:ea typeface="Bricolage Grotesque Extra Bold" pitchFamily="34" charset="-122"/>
                <a:cs typeface="Bricolage Grotesque Extra Bold" pitchFamily="34" charset="-120"/>
              </a:rPr>
              <a:t>Deploy: Releasing to Environments</a:t>
            </a:r>
            <a:endParaRPr lang="en-US" sz="2000" dirty="0"/>
          </a:p>
        </p:txBody>
      </p:sp>
      <p:sp>
        <p:nvSpPr>
          <p:cNvPr id="16" name="Text 14"/>
          <p:cNvSpPr/>
          <p:nvPr/>
        </p:nvSpPr>
        <p:spPr>
          <a:xfrm>
            <a:off x="7573685" y="2312432"/>
            <a:ext cx="6344483" cy="941189"/>
          </a:xfrm>
          <a:prstGeom prst="rect">
            <a:avLst/>
          </a:prstGeom>
          <a:noFill/>
          <a:ln/>
        </p:spPr>
        <p:txBody>
          <a:bodyPr wrap="square" lIns="0" tIns="0" rIns="0" bIns="0" rtlCol="0" anchor="t"/>
          <a:lstStyle/>
          <a:p>
            <a:pPr algn="l" indent="0" marL="0">
              <a:lnSpc>
                <a:spcPts val="2450"/>
              </a:lnSpc>
              <a:buNone/>
            </a:pPr>
            <a:r>
              <a:rPr lang="en-US" sz="1600" dirty="0">
                <a:solidFill>
                  <a:srgbClr val="E5DCE6"/>
                </a:solidFill>
                <a:latin typeface="Montserrat" pitchFamily="34" charset="0"/>
                <a:ea typeface="Montserrat" pitchFamily="34" charset="-122"/>
                <a:cs typeface="Montserrat" pitchFamily="34" charset="-120"/>
              </a:rPr>
              <a:t>Deployment pushes your application through progressively production-like environments, each providing another layer of validation.</a:t>
            </a:r>
            <a:endParaRPr lang="en-US" sz="1600" dirty="0"/>
          </a:p>
        </p:txBody>
      </p:sp>
      <p:sp>
        <p:nvSpPr>
          <p:cNvPr id="17" name="Text 15"/>
          <p:cNvSpPr/>
          <p:nvPr/>
        </p:nvSpPr>
        <p:spPr>
          <a:xfrm>
            <a:off x="7573685" y="3440073"/>
            <a:ext cx="2704267" cy="321231"/>
          </a:xfrm>
          <a:prstGeom prst="rect">
            <a:avLst/>
          </a:prstGeom>
          <a:noFill/>
          <a:ln/>
        </p:spPr>
        <p:txBody>
          <a:bodyPr wrap="none" lIns="0" tIns="0" rIns="0" bIns="0" rtlCol="0" anchor="t"/>
          <a:lstStyle/>
          <a:p>
            <a:pPr algn="l" indent="0" marL="0">
              <a:lnSpc>
                <a:spcPts val="2500"/>
              </a:lnSpc>
              <a:buNone/>
            </a:pPr>
            <a:r>
              <a:rPr lang="en-US" sz="2000" b="1" dirty="0">
                <a:solidFill>
                  <a:srgbClr val="EEAEF6"/>
                </a:solidFill>
                <a:latin typeface="Bricolage Grotesque Extra Bold" pitchFamily="34" charset="0"/>
                <a:ea typeface="Bricolage Grotesque Extra Bold" pitchFamily="34" charset="-122"/>
                <a:cs typeface="Bricolage Grotesque Extra Bold" pitchFamily="34" charset="-120"/>
              </a:rPr>
              <a:t>Release: Final Rollout</a:t>
            </a:r>
            <a:endParaRPr lang="en-US" sz="2000" dirty="0"/>
          </a:p>
        </p:txBody>
      </p:sp>
      <p:sp>
        <p:nvSpPr>
          <p:cNvPr id="18" name="Text 16"/>
          <p:cNvSpPr/>
          <p:nvPr/>
        </p:nvSpPr>
        <p:spPr>
          <a:xfrm>
            <a:off x="7573685" y="3947755"/>
            <a:ext cx="6344483" cy="941189"/>
          </a:xfrm>
          <a:prstGeom prst="rect">
            <a:avLst/>
          </a:prstGeom>
          <a:noFill/>
          <a:ln/>
        </p:spPr>
        <p:txBody>
          <a:bodyPr wrap="square" lIns="0" tIns="0" rIns="0" bIns="0" rtlCol="0" anchor="t"/>
          <a:lstStyle/>
          <a:p>
            <a:pPr algn="l" indent="0" marL="0">
              <a:lnSpc>
                <a:spcPts val="2450"/>
              </a:lnSpc>
              <a:buNone/>
            </a:pPr>
            <a:r>
              <a:rPr lang="en-US" sz="1600" dirty="0">
                <a:solidFill>
                  <a:srgbClr val="E5DCE6"/>
                </a:solidFill>
                <a:latin typeface="Montserrat" pitchFamily="34" charset="0"/>
                <a:ea typeface="Montserrat" pitchFamily="34" charset="-122"/>
                <a:cs typeface="Montserrat" pitchFamily="34" charset="-120"/>
              </a:rPr>
              <a:t>The release stage represents the final approval and rollout to users. It includes version tagging, monitoring setup, and crucially—a rollback strategy if issues arise.</a:t>
            </a:r>
            <a:endParaRPr lang="en-US" sz="16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Shape 0"/>
          <p:cNvSpPr/>
          <p:nvPr/>
        </p:nvSpPr>
        <p:spPr>
          <a:xfrm>
            <a:off x="746165" y="699611"/>
            <a:ext cx="2418398" cy="392549"/>
          </a:xfrm>
          <a:prstGeom prst="roundRect">
            <a:avLst>
              <a:gd name="adj" fmla="val 18249"/>
            </a:avLst>
          </a:prstGeom>
          <a:solidFill>
            <a:srgbClr val="3E0845"/>
          </a:solidFill>
          <a:ln/>
        </p:spPr>
      </p:sp>
      <p:pic>
        <p:nvPicPr>
          <p:cNvPr id="3" name="Image 0"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874038" y="810577"/>
            <a:ext cx="170497" cy="170497"/>
          </a:xfrm>
          <a:prstGeom prst="rect">
            <a:avLst/>
          </a:prstGeom>
        </p:spPr>
      </p:pic>
      <p:sp>
        <p:nvSpPr>
          <p:cNvPr id="4" name="Text 1"/>
          <p:cNvSpPr/>
          <p:nvPr/>
        </p:nvSpPr>
        <p:spPr>
          <a:xfrm>
            <a:off x="1129784" y="763548"/>
            <a:ext cx="1906905" cy="264676"/>
          </a:xfrm>
          <a:prstGeom prst="rect">
            <a:avLst/>
          </a:prstGeom>
          <a:noFill/>
          <a:ln/>
        </p:spPr>
        <p:txBody>
          <a:bodyPr wrap="none" lIns="0" tIns="0" rIns="0" bIns="0" rtlCol="0" anchor="t"/>
          <a:lstStyle/>
          <a:p>
            <a:pPr algn="l" indent="0" marL="0">
              <a:lnSpc>
                <a:spcPts val="2050"/>
              </a:lnSpc>
              <a:buNone/>
            </a:pPr>
            <a:r>
              <a:rPr lang="en-US" sz="1300" dirty="0">
                <a:solidFill>
                  <a:srgbClr val="E5DCE6"/>
                </a:solidFill>
                <a:latin typeface="Montserrat" pitchFamily="34" charset="0"/>
                <a:ea typeface="Montserrat" pitchFamily="34" charset="-122"/>
                <a:cs typeface="Montserrat" pitchFamily="34" charset="-120"/>
              </a:rPr>
              <a:t>TOOLING ECOSYSTEM</a:t>
            </a:r>
            <a:endParaRPr lang="en-US" sz="1300" dirty="0"/>
          </a:p>
        </p:txBody>
      </p:sp>
      <p:sp>
        <p:nvSpPr>
          <p:cNvPr id="5" name="Text 2"/>
          <p:cNvSpPr/>
          <p:nvPr/>
        </p:nvSpPr>
        <p:spPr>
          <a:xfrm>
            <a:off x="746165" y="1172289"/>
            <a:ext cx="5330071" cy="666274"/>
          </a:xfrm>
          <a:prstGeom prst="rect">
            <a:avLst/>
          </a:prstGeom>
          <a:noFill/>
          <a:ln/>
        </p:spPr>
        <p:txBody>
          <a:bodyPr wrap="none" lIns="0" tIns="0" rIns="0" bIns="0" rtlCol="0" anchor="t"/>
          <a:lstStyle/>
          <a:p>
            <a:pPr algn="l" indent="0" marL="0">
              <a:lnSpc>
                <a:spcPts val="5200"/>
              </a:lnSpc>
              <a:buNone/>
            </a:pPr>
            <a:r>
              <a:rPr lang="en-US" sz="4150" b="1" dirty="0">
                <a:solidFill>
                  <a:srgbClr val="EEAEF6"/>
                </a:solidFill>
                <a:latin typeface="Bricolage Grotesque Extra Bold" pitchFamily="34" charset="0"/>
                <a:ea typeface="Bricolage Grotesque Extra Bold" pitchFamily="34" charset="-122"/>
                <a:cs typeface="Bricolage Grotesque Extra Bold" pitchFamily="34" charset="-120"/>
              </a:rPr>
              <a:t>Popular CI/CD Tools</a:t>
            </a:r>
            <a:endParaRPr lang="en-US" sz="4150" dirty="0"/>
          </a:p>
        </p:txBody>
      </p:sp>
      <p:pic>
        <p:nvPicPr>
          <p:cNvPr id="6" name="Image 1" descr="preencoded.png">    </p:cNvPr>
          <p:cNvPicPr>
            <a:picLocks noChangeAspect="1"/>
          </p:cNvPicPr>
          <p:nvPr/>
        </p:nvPicPr>
        <p:blipFill>
          <a:blip r:embed="rId3"/>
          <a:stretch>
            <a:fillRect/>
          </a:stretch>
        </p:blipFill>
        <p:spPr>
          <a:xfrm>
            <a:off x="746165" y="2139077"/>
            <a:ext cx="3032879" cy="3032879"/>
          </a:xfrm>
          <a:prstGeom prst="rect">
            <a:avLst/>
          </a:prstGeom>
        </p:spPr>
      </p:pic>
      <p:sp>
        <p:nvSpPr>
          <p:cNvPr id="7" name="Text 3"/>
          <p:cNvSpPr/>
          <p:nvPr/>
        </p:nvSpPr>
        <p:spPr>
          <a:xfrm>
            <a:off x="746165" y="5422344"/>
            <a:ext cx="2664976" cy="333018"/>
          </a:xfrm>
          <a:prstGeom prst="rect">
            <a:avLst/>
          </a:prstGeom>
          <a:noFill/>
          <a:ln/>
        </p:spPr>
        <p:txBody>
          <a:bodyPr wrap="none" lIns="0" tIns="0" rIns="0" bIns="0" rtlCol="0" anchor="t"/>
          <a:lstStyle/>
          <a:p>
            <a:pPr algn="l" indent="0" marL="0">
              <a:lnSpc>
                <a:spcPts val="2600"/>
              </a:lnSpc>
              <a:buNone/>
            </a:pPr>
            <a:r>
              <a:rPr lang="en-US" sz="2050" b="1" dirty="0">
                <a:solidFill>
                  <a:srgbClr val="E5DCE6"/>
                </a:solidFill>
                <a:latin typeface="Bricolage Grotesque Extra Bold" pitchFamily="34" charset="0"/>
                <a:ea typeface="Bricolage Grotesque Extra Bold" pitchFamily="34" charset="-122"/>
                <a:cs typeface="Bricolage Grotesque Extra Bold" pitchFamily="34" charset="-120"/>
              </a:rPr>
              <a:t>GitHub</a:t>
            </a:r>
            <a:endParaRPr lang="en-US" sz="2050" dirty="0"/>
          </a:p>
        </p:txBody>
      </p:sp>
      <p:sp>
        <p:nvSpPr>
          <p:cNvPr id="8" name="Text 4"/>
          <p:cNvSpPr/>
          <p:nvPr/>
        </p:nvSpPr>
        <p:spPr>
          <a:xfrm>
            <a:off x="746165" y="5875496"/>
            <a:ext cx="4212431" cy="1323499"/>
          </a:xfrm>
          <a:prstGeom prst="rect">
            <a:avLst/>
          </a:prstGeom>
          <a:noFill/>
          <a:ln/>
        </p:spPr>
        <p:txBody>
          <a:bodyPr wrap="square" lIns="0" tIns="0" rIns="0" bIns="0" rtlCol="0" anchor="t"/>
          <a:lstStyle/>
          <a:p>
            <a:pPr algn="l" indent="0" marL="0">
              <a:lnSpc>
                <a:spcPts val="2600"/>
              </a:lnSpc>
              <a:buNone/>
            </a:pPr>
            <a:r>
              <a:rPr lang="en-US" sz="1650" dirty="0">
                <a:solidFill>
                  <a:srgbClr val="E5DCE6"/>
                </a:solidFill>
                <a:latin typeface="Montserrat" pitchFamily="34" charset="0"/>
                <a:ea typeface="Montserrat" pitchFamily="34" charset="-122"/>
                <a:cs typeface="Montserrat" pitchFamily="34" charset="-120"/>
              </a:rPr>
              <a:t>Source code repository with integrated CI/CD through GitHub Actions. Popular for open-source projects and simple workflows.</a:t>
            </a:r>
            <a:endParaRPr lang="en-US" sz="1650" dirty="0"/>
          </a:p>
        </p:txBody>
      </p:sp>
      <p:pic>
        <p:nvPicPr>
          <p:cNvPr id="9" name="Image 2" descr="preencoded.png">    </p:cNvPr>
          <p:cNvPicPr>
            <a:picLocks noChangeAspect="1"/>
          </p:cNvPicPr>
          <p:nvPr/>
        </p:nvPicPr>
        <p:blipFill>
          <a:blip r:embed="rId4"/>
          <a:stretch>
            <a:fillRect/>
          </a:stretch>
        </p:blipFill>
        <p:spPr>
          <a:xfrm>
            <a:off x="5208984" y="2139077"/>
            <a:ext cx="3032879" cy="3032879"/>
          </a:xfrm>
          <a:prstGeom prst="rect">
            <a:avLst/>
          </a:prstGeom>
        </p:spPr>
      </p:pic>
      <p:sp>
        <p:nvSpPr>
          <p:cNvPr id="10" name="Text 5"/>
          <p:cNvSpPr/>
          <p:nvPr/>
        </p:nvSpPr>
        <p:spPr>
          <a:xfrm>
            <a:off x="5208984" y="5422344"/>
            <a:ext cx="2664976" cy="333018"/>
          </a:xfrm>
          <a:prstGeom prst="rect">
            <a:avLst/>
          </a:prstGeom>
          <a:noFill/>
          <a:ln/>
        </p:spPr>
        <p:txBody>
          <a:bodyPr wrap="none" lIns="0" tIns="0" rIns="0" bIns="0" rtlCol="0" anchor="t"/>
          <a:lstStyle/>
          <a:p>
            <a:pPr algn="l" indent="0" marL="0">
              <a:lnSpc>
                <a:spcPts val="2600"/>
              </a:lnSpc>
              <a:buNone/>
            </a:pPr>
            <a:r>
              <a:rPr lang="en-US" sz="2050" b="1" dirty="0">
                <a:solidFill>
                  <a:srgbClr val="E5DCE6"/>
                </a:solidFill>
                <a:latin typeface="Bricolage Grotesque Extra Bold" pitchFamily="34" charset="0"/>
                <a:ea typeface="Bricolage Grotesque Extra Bold" pitchFamily="34" charset="-122"/>
                <a:cs typeface="Bricolage Grotesque Extra Bold" pitchFamily="34" charset="-120"/>
              </a:rPr>
              <a:t>Azure DevOps</a:t>
            </a:r>
            <a:endParaRPr lang="en-US" sz="2050" dirty="0"/>
          </a:p>
        </p:txBody>
      </p:sp>
      <p:sp>
        <p:nvSpPr>
          <p:cNvPr id="11" name="Text 6"/>
          <p:cNvSpPr/>
          <p:nvPr/>
        </p:nvSpPr>
        <p:spPr>
          <a:xfrm>
            <a:off x="5208984" y="5875496"/>
            <a:ext cx="4212431" cy="1654373"/>
          </a:xfrm>
          <a:prstGeom prst="rect">
            <a:avLst/>
          </a:prstGeom>
          <a:noFill/>
          <a:ln/>
        </p:spPr>
        <p:txBody>
          <a:bodyPr wrap="square" lIns="0" tIns="0" rIns="0" bIns="0" rtlCol="0" anchor="t"/>
          <a:lstStyle/>
          <a:p>
            <a:pPr algn="l" indent="0" marL="0">
              <a:lnSpc>
                <a:spcPts val="2600"/>
              </a:lnSpc>
              <a:buNone/>
            </a:pPr>
            <a:r>
              <a:rPr lang="en-US" sz="1650" dirty="0">
                <a:solidFill>
                  <a:srgbClr val="E5DCE6"/>
                </a:solidFill>
                <a:latin typeface="Montserrat" pitchFamily="34" charset="0"/>
                <a:ea typeface="Montserrat" pitchFamily="34" charset="-122"/>
                <a:cs typeface="Montserrat" pitchFamily="34" charset="-120"/>
              </a:rPr>
              <a:t>End-to-end platform with Azure Repos (source control), Azure Pipelines (CI/CD), and YAML-based pipeline definitions. Enterprise-ready with cloud and self-hosted agents.</a:t>
            </a:r>
            <a:endParaRPr lang="en-US" sz="1650" dirty="0"/>
          </a:p>
        </p:txBody>
      </p:sp>
      <p:pic>
        <p:nvPicPr>
          <p:cNvPr id="12" name="Image 3" descr="preencoded.png">    </p:cNvPr>
          <p:cNvPicPr>
            <a:picLocks noChangeAspect="1"/>
          </p:cNvPicPr>
          <p:nvPr/>
        </p:nvPicPr>
        <p:blipFill>
          <a:blip r:embed="rId5"/>
          <a:stretch>
            <a:fillRect/>
          </a:stretch>
        </p:blipFill>
        <p:spPr>
          <a:xfrm>
            <a:off x="9671804" y="2139077"/>
            <a:ext cx="3032879" cy="3032879"/>
          </a:xfrm>
          <a:prstGeom prst="rect">
            <a:avLst/>
          </a:prstGeom>
        </p:spPr>
      </p:pic>
      <p:sp>
        <p:nvSpPr>
          <p:cNvPr id="13" name="Text 7"/>
          <p:cNvSpPr/>
          <p:nvPr/>
        </p:nvSpPr>
        <p:spPr>
          <a:xfrm>
            <a:off x="9671804" y="5422344"/>
            <a:ext cx="2664976" cy="333018"/>
          </a:xfrm>
          <a:prstGeom prst="rect">
            <a:avLst/>
          </a:prstGeom>
          <a:noFill/>
          <a:ln/>
        </p:spPr>
        <p:txBody>
          <a:bodyPr wrap="none" lIns="0" tIns="0" rIns="0" bIns="0" rtlCol="0" anchor="t"/>
          <a:lstStyle/>
          <a:p>
            <a:pPr algn="l" indent="0" marL="0">
              <a:lnSpc>
                <a:spcPts val="2600"/>
              </a:lnSpc>
              <a:buNone/>
            </a:pPr>
            <a:r>
              <a:rPr lang="en-US" sz="2050" b="1" dirty="0">
                <a:solidFill>
                  <a:srgbClr val="E5DCE6"/>
                </a:solidFill>
                <a:latin typeface="Bricolage Grotesque Extra Bold" pitchFamily="34" charset="0"/>
                <a:ea typeface="Bricolage Grotesque Extra Bold" pitchFamily="34" charset="-122"/>
                <a:cs typeface="Bricolage Grotesque Extra Bold" pitchFamily="34" charset="-120"/>
              </a:rPr>
              <a:t>Jenkins</a:t>
            </a:r>
            <a:endParaRPr lang="en-US" sz="2050" dirty="0"/>
          </a:p>
        </p:txBody>
      </p:sp>
      <p:sp>
        <p:nvSpPr>
          <p:cNvPr id="14" name="Text 8"/>
          <p:cNvSpPr/>
          <p:nvPr/>
        </p:nvSpPr>
        <p:spPr>
          <a:xfrm>
            <a:off x="9671804" y="5875496"/>
            <a:ext cx="4212431" cy="1323499"/>
          </a:xfrm>
          <a:prstGeom prst="rect">
            <a:avLst/>
          </a:prstGeom>
          <a:noFill/>
          <a:ln/>
        </p:spPr>
        <p:txBody>
          <a:bodyPr wrap="square" lIns="0" tIns="0" rIns="0" bIns="0" rtlCol="0" anchor="t"/>
          <a:lstStyle/>
          <a:p>
            <a:pPr algn="l" indent="0" marL="0">
              <a:lnSpc>
                <a:spcPts val="2600"/>
              </a:lnSpc>
              <a:buNone/>
            </a:pPr>
            <a:r>
              <a:rPr lang="en-US" sz="1650" dirty="0">
                <a:solidFill>
                  <a:srgbClr val="E5DCE6"/>
                </a:solidFill>
                <a:latin typeface="Montserrat" pitchFamily="34" charset="0"/>
                <a:ea typeface="Montserrat" pitchFamily="34" charset="-122"/>
                <a:cs typeface="Montserrat" pitchFamily="34" charset="-120"/>
              </a:rPr>
              <a:t>Open-source automation server with plugin-based architecture. Highly customisable for complex build automation and deployment scenarios.</a:t>
            </a:r>
            <a:endParaRPr lang="en-US" sz="16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2026-01-31T05:15:49Z</dcterms:created>
  <dcterms:modified xsi:type="dcterms:W3CDTF">2026-01-31T05:15:49Z</dcterms:modified>
</cp:coreProperties>
</file>